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8" d="100"/>
          <a:sy n="58" d="100"/>
        </p:scale>
        <p:origin x="-84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418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533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32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604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498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939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976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914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8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340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436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3D0B7-BCB7-428B-A5DE-DA6269CBE690}" type="datetimeFigureOut">
              <a:rPr lang="pt-PT" smtClean="0"/>
              <a:pPr/>
              <a:t>18-05-2015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94BD-27A0-4411-8D82-8AD9992A229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3928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lideshare.net/jcoloa" TargetMode="External"/><Relationship Id="rId4" Type="http://schemas.openxmlformats.org/officeDocument/2006/relationships/hyperlink" Target="https://www.facebook.com/groups/244591468914345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ttp://www.casadashistoriaspaularego.com/media/15799/pr0_0062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5540"/>
            <a:ext cx="8064896" cy="650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55576" y="908720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ood" dir="t"/>
            </a:scene3d>
            <a:sp3d prstMaterial="powder"/>
          </a:bodyPr>
          <a:lstStyle/>
          <a:p>
            <a:pPr algn="ctr"/>
            <a:r>
              <a:rPr lang="pt-PT" sz="8000" b="1" dirty="0" smtClean="0">
                <a:ln w="25400">
                  <a:solidFill>
                    <a:schemeClr val="bg1"/>
                  </a:solidFill>
                </a:ln>
                <a:latin typeface="Arial Narrow" panose="020B0606020202030204" pitchFamily="34" charset="0"/>
              </a:rPr>
              <a:t>Investir no Futuro…</a:t>
            </a:r>
            <a:endParaRPr lang="pt-PT" sz="8000" b="1" dirty="0">
              <a:ln w="25400">
                <a:solidFill>
                  <a:schemeClr val="bg1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419872" y="2435404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ood" dir="t"/>
            </a:scene3d>
            <a:sp3d prstMaterial="powder"/>
          </a:bodyPr>
          <a:lstStyle/>
          <a:p>
            <a:pPr algn="ctr"/>
            <a:r>
              <a:rPr lang="pt-PT" sz="4800" b="1" dirty="0" smtClean="0">
                <a:ln w="25400">
                  <a:solidFill>
                    <a:schemeClr val="bg1"/>
                  </a:solidFill>
                </a:ln>
                <a:latin typeface="Arial Narrow" panose="020B0606020202030204" pitchFamily="34" charset="0"/>
              </a:rPr>
              <a:t>Políticas Públicas para a Educação </a:t>
            </a:r>
            <a:r>
              <a:rPr lang="pt-PT" sz="4800" b="1" dirty="0">
                <a:ln w="25400">
                  <a:solidFill>
                    <a:schemeClr val="bg1"/>
                  </a:solidFill>
                </a:ln>
                <a:latin typeface="Arial Narrow" panose="020B0606020202030204" pitchFamily="34" charset="0"/>
              </a:rPr>
              <a:t>E</a:t>
            </a:r>
            <a:r>
              <a:rPr lang="pt-PT" sz="4800" b="1" dirty="0" smtClean="0">
                <a:ln w="25400">
                  <a:solidFill>
                    <a:schemeClr val="bg1"/>
                  </a:solidFill>
                </a:ln>
                <a:latin typeface="Arial Narrow" panose="020B0606020202030204" pitchFamily="34" charset="0"/>
              </a:rPr>
              <a:t>special</a:t>
            </a:r>
            <a:endParaRPr lang="pt-PT" sz="4800" b="1" dirty="0">
              <a:ln w="25400">
                <a:solidFill>
                  <a:schemeClr val="bg1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924007" y="6054387"/>
            <a:ext cx="32159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b="1" dirty="0" smtClean="0">
                <a:latin typeface="Arial Narrow" panose="020B0606020202030204" pitchFamily="34" charset="0"/>
              </a:rPr>
              <a:t>Ciclo de Conferências FENPROF 2015</a:t>
            </a:r>
          </a:p>
          <a:p>
            <a:r>
              <a:rPr lang="pt-PT" sz="1600" b="1" dirty="0" smtClean="0">
                <a:latin typeface="Arial Narrow" panose="020B0606020202030204" pitchFamily="34" charset="0"/>
              </a:rPr>
              <a:t>Inclusão: O grande Desafio do Futuro</a:t>
            </a:r>
          </a:p>
          <a:p>
            <a:r>
              <a:rPr lang="pt-PT" sz="1600" b="1" dirty="0">
                <a:latin typeface="Arial Narrow" panose="020B0606020202030204" pitchFamily="34" charset="0"/>
              </a:rPr>
              <a:t>Viseu 16 de maio</a:t>
            </a:r>
          </a:p>
        </p:txBody>
      </p:sp>
      <p:sp>
        <p:nvSpPr>
          <p:cNvPr id="9" name="Rectângulo 8"/>
          <p:cNvSpPr/>
          <p:nvPr/>
        </p:nvSpPr>
        <p:spPr>
          <a:xfrm>
            <a:off x="5868144" y="4449306"/>
            <a:ext cx="3196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Joaquim Colôa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0" name="Rectângulo 9"/>
          <p:cNvSpPr/>
          <p:nvPr/>
        </p:nvSpPr>
        <p:spPr>
          <a:xfrm rot="16200000">
            <a:off x="335467" y="2988351"/>
            <a:ext cx="13965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100" i="1" dirty="0" smtClean="0">
                <a:latin typeface="Arial Narrow" panose="020B0606020202030204" pitchFamily="34" charset="0"/>
              </a:rPr>
              <a:t>Imagem de Paula Rego</a:t>
            </a:r>
            <a:endParaRPr lang="pt-PT" sz="1100" i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0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161345"/>
            <a:ext cx="7992888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Potenciar ações de Intervenção Precoce…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9592" y="213285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REEQUACIONAR  E AFERIR A  RELAÇÃO ENTRE CONCEÇÃO E PRÁTICAS.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99592" y="5243716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CLARIFICAR E FORTALECER COMPROMISSOS E A COLABORAÇÃO ENTRE SERVIÇOS E OUTROS AGENTES DA COMUNIDADE.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899592" y="371993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CLARIFICAR COMPETÊNCIAS REQUERIDAS E REGRAS DE RECRUTAMENTO.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161345"/>
            <a:ext cx="7992888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Potenciar o papel da educação no sistema nacional de Suporte de Apoios…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9592" y="4247217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CONCRETIZAÇÃO DO SISTEMA NACIONAL DE SUPORTES DE APOIO COM BASE EM AVALIAÇÕES JÁ REALIZADAS HÁ ALGUNS ANOS 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1988840"/>
            <a:ext cx="7992888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ELABORAÇÃO DO LIVRO BRANCO DA EDUCAÇÃO ESPECIAL.</a:t>
            </a:r>
            <a:endParaRPr lang="pt-PT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ttp://www.casadashistoriaspaularego.com/media/15799/pr0_0062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5540"/>
            <a:ext cx="8064896" cy="585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755576" y="134076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ood" dir="t"/>
            </a:scene3d>
            <a:sp3d prstMaterial="powder"/>
          </a:bodyPr>
          <a:lstStyle/>
          <a:p>
            <a:pPr algn="ctr"/>
            <a:r>
              <a:rPr lang="pt-PT" sz="8000" b="1" dirty="0" smtClean="0">
                <a:ln w="25400">
                  <a:solidFill>
                    <a:schemeClr val="bg1"/>
                  </a:solidFill>
                </a:ln>
                <a:latin typeface="Arial Narrow" panose="020B0606020202030204" pitchFamily="34" charset="0"/>
              </a:rPr>
              <a:t>Bem Hajam</a:t>
            </a:r>
            <a:endParaRPr lang="pt-PT" sz="8000" b="1" dirty="0">
              <a:ln w="25400">
                <a:solidFill>
                  <a:schemeClr val="bg1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 rot="16200000">
            <a:off x="335467" y="2988351"/>
            <a:ext cx="13965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100" i="1" dirty="0" smtClean="0">
                <a:latin typeface="Arial Narrow" panose="020B0606020202030204" pitchFamily="34" charset="0"/>
              </a:rPr>
              <a:t>Imagem de Paula Rego</a:t>
            </a:r>
            <a:endParaRPr lang="pt-PT" sz="1100" i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ângulo 9"/>
          <p:cNvSpPr/>
          <p:nvPr/>
        </p:nvSpPr>
        <p:spPr>
          <a:xfrm>
            <a:off x="948142" y="5445224"/>
            <a:ext cx="5479770" cy="1418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 smtClean="0">
                <a:latin typeface="Arial Narrow" panose="020B0606020202030204" pitchFamily="34" charset="0"/>
              </a:rPr>
              <a:t>Apresentação disponível:</a:t>
            </a:r>
          </a:p>
          <a:p>
            <a:pPr>
              <a:lnSpc>
                <a:spcPct val="150000"/>
              </a:lnSpc>
            </a:pPr>
            <a:r>
              <a:rPr lang="pt-PT" sz="2000" b="1" dirty="0">
                <a:latin typeface="Arial Narrow" panose="020B0606020202030204" pitchFamily="34" charset="0"/>
                <a:hlinkClick r:id="rId4"/>
              </a:rPr>
              <a:t>https://www.facebook.com/groups/244591468914345</a:t>
            </a:r>
            <a:r>
              <a:rPr lang="pt-PT" sz="2000" b="1" dirty="0" smtClean="0">
                <a:latin typeface="Arial Narrow" panose="020B0606020202030204" pitchFamily="34" charset="0"/>
                <a:hlinkClick r:id="rId4"/>
              </a:rPr>
              <a:t>/</a:t>
            </a:r>
            <a:endParaRPr lang="pt-PT" sz="2000" b="1" dirty="0" smtClean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b="1" dirty="0">
                <a:latin typeface="Arial Narrow" panose="020B0606020202030204" pitchFamily="34" charset="0"/>
                <a:hlinkClick r:id="rId5"/>
              </a:rPr>
              <a:t>http://</a:t>
            </a:r>
            <a:r>
              <a:rPr lang="pt-PT" sz="2000" b="1" dirty="0" smtClean="0">
                <a:latin typeface="Arial Narrow" panose="020B0606020202030204" pitchFamily="34" charset="0"/>
                <a:hlinkClick r:id="rId5"/>
              </a:rPr>
              <a:t>www.slideshare.net/jcoloa</a:t>
            </a:r>
            <a:endParaRPr lang="pt-PT" sz="2000" b="1" dirty="0" smtClean="0">
              <a:latin typeface="Arial Narrow" panose="020B0606020202030204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5839787" y="4005064"/>
            <a:ext cx="3196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Joaquim Colôa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971600" y="116632"/>
            <a:ext cx="7992888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Assumir e divulgar uma política explícita para a Inclusão que vá além de uma legislatura…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71600" y="3068960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COMPROMISSOS ALARGADOS.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99592" y="407707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REVISÃO DO DECRETO LEI 3/2008  E OUTRA LEGISLAÇÃO.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1051992" y="544812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UM MODELO PEDAGÓGICO EM DETRIMENTO DE UM MODELO MÉDICO.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971600" y="82367"/>
            <a:ext cx="7992888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Assumir e divulgar uma concetualização conforme ao racional de Inclusão vista como politicas e práticas para a diversidade…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71600" y="3068960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EDUCAÇÃO ESPECIAL.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400506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NECESSIDADES EDUCATIVAS ESPECIAIS.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971600" y="6228601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LEGISLAÇÃO INTEGRADA E TRANSVERSAL.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71600" y="487206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A  CIF E PRESSUPOSTOS CRITÉRIOS DE ELIGIBILIDADE.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971600" y="44624"/>
            <a:ext cx="7992888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Assegurar uma formação inicial e contínua adequadas tanto para professores  como paras outros profissionais 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342900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COMPROMISSOS COM INSTITUIÇÕES DE FORMAÇÃO. 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71600" y="5013176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DEFINIR  COMPETÊNCIAS REQUERIDAS (A NÍVEL MACRO E MICRO) E REGRAS DE RECRUTAMENTO.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963748" y="116632"/>
            <a:ext cx="799288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Financiar a Inclusão…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3573016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COMPRIMISSO COM A ESCOLA PÚBLICA,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71600" y="559214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REEQUACIONAR O PAPEL E FUNÇÕES DAS INSTITUIÇÕES DE EDUCAÇÃO ESPECIAL.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4572417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REVOGAÇÃO DAS PORTARIAS 1102 E 1103,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44624"/>
            <a:ext cx="7992888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Assegurar currículos e orientações que promovam práticas de inclusão…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450912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PROCEDIMENTOS, PROCESSOS  E INSTRUMENTOS DE AVALIAÇÃO.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27584" y="6084585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ADEQUAÇÕES CURRICULARES.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71600" y="3501008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CURRÍCULO ABERTO.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971600" y="89337"/>
            <a:ext cx="7992888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Assumir o compromisso do sucesso de todos os alunos…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3861048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QUALIFICAR E CERTIFICAR TODOS OS ALUNOS.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559214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APOIOS PRECOCES EM DETRIMENTO DE APOIOS COMPENSATÓRIOS E REMEDIATIVOS.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128826"/>
            <a:ext cx="799288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Integrar apoios educativos…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9592" y="5157192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MODELO ORGANIZATIVO  EM CASCATA (LOCAL, REGIONAL E NACIONAL) DO MODELO DE APOIOS.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99592" y="3573016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MODELO DE APOIOS TERAPÊUTICOS.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0673" y="-99392"/>
            <a:ext cx="430887" cy="4133699"/>
          </a:xfrm>
          <a:prstGeom prst="rect">
            <a:avLst/>
          </a:prstGeom>
          <a:noFill/>
        </p:spPr>
        <p:txBody>
          <a:bodyPr vert="vert270" lIns="0" tIns="0" rIns="0" bIns="0">
            <a:spAutoFit/>
          </a:bodyPr>
          <a:lstStyle/>
          <a:p>
            <a:pPr algn="ctr">
              <a:defRPr/>
            </a:pPr>
            <a:r>
              <a:rPr lang="pt-PT" sz="2800" b="1" dirty="0">
                <a:latin typeface="Arial Narrow" panose="020B0606020202030204" pitchFamily="34" charset="0"/>
              </a:rPr>
              <a:t>Joaquim.coloa@gmail.com</a:t>
            </a:r>
          </a:p>
        </p:txBody>
      </p:sp>
      <p:cxnSp>
        <p:nvCxnSpPr>
          <p:cNvPr id="5" name="Conexão recta 4"/>
          <p:cNvCxnSpPr/>
          <p:nvPr/>
        </p:nvCxnSpPr>
        <p:spPr>
          <a:xfrm>
            <a:off x="755576" y="430213"/>
            <a:ext cx="0" cy="60229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899592" y="128826"/>
            <a:ext cx="799288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Transição para a vida Pós Escolar…</a:t>
            </a:r>
            <a:endParaRPr lang="pt-P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9592" y="2636912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REVOGAÇÃO DA PORTARIA 275/A.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99592" y="379194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REVISÃO DAS OFERTAS E MODELO DE ENSINO PROFISSIONAL.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99592" y="5243716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</a:rPr>
              <a:t>COMPROMISSO DE AÇÃO E COLABORAÇÃO COM OUTROS SERVIÇOS E AGENTES DA COMUNIDADE.</a:t>
            </a:r>
            <a:endParaRPr lang="pt-PT" sz="3200" b="1" dirty="0">
              <a:latin typeface="Arial Narrow" panose="020B060602020203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87651" y="5142152"/>
            <a:ext cx="2707061" cy="49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392</Words>
  <Application>Microsoft Office PowerPoint</Application>
  <PresentationFormat>Apresentação no Ecrã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Computador</dc:creator>
  <cp:lastModifiedBy>JPGO</cp:lastModifiedBy>
  <cp:revision>28</cp:revision>
  <dcterms:created xsi:type="dcterms:W3CDTF">2015-03-26T16:27:26Z</dcterms:created>
  <dcterms:modified xsi:type="dcterms:W3CDTF">2015-05-18T10:51:19Z</dcterms:modified>
</cp:coreProperties>
</file>