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</p:sldIdLst>
  <p:sldSz cx="9144000" cy="6858000" type="screen4x3"/>
  <p:notesSz cx="6888163" cy="100203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Destaqu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édio 2 - Destaqu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édio 2 - Destaqu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édio 2 - Destaqu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édio 2 - Destaqu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CDF2FD-849F-42D3-8813-35981EC9C40A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D978C670-32CB-486B-8604-C9BC7AD705FA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PT" sz="2400" b="1" dirty="0" smtClean="0">
              <a:solidFill>
                <a:srgbClr val="FF0000"/>
              </a:solidFill>
            </a:rPr>
            <a:t>MAIOR AUTO</a:t>
          </a:r>
        </a:p>
        <a:p>
          <a:r>
            <a:rPr lang="pt-PT" sz="2400" b="1" dirty="0" smtClean="0">
              <a:solidFill>
                <a:srgbClr val="FF0000"/>
              </a:solidFill>
            </a:rPr>
            <a:t>CONFIANÇA</a:t>
          </a:r>
          <a:endParaRPr lang="pt-PT" sz="2400" b="1" dirty="0">
            <a:solidFill>
              <a:srgbClr val="FF0000"/>
            </a:solidFill>
          </a:endParaRPr>
        </a:p>
      </dgm:t>
    </dgm:pt>
    <dgm:pt modelId="{55537410-EA27-45BD-83AE-CD239DBEB741}" type="parTrans" cxnId="{F4AD9F49-3DE8-44FA-8A09-DFF651C8E084}">
      <dgm:prSet/>
      <dgm:spPr/>
      <dgm:t>
        <a:bodyPr/>
        <a:lstStyle/>
        <a:p>
          <a:endParaRPr lang="pt-PT"/>
        </a:p>
      </dgm:t>
    </dgm:pt>
    <dgm:pt modelId="{862172E0-DC73-4E77-AC8A-66EE58126284}" type="sibTrans" cxnId="{F4AD9F49-3DE8-44FA-8A09-DFF651C8E084}">
      <dgm:prSet/>
      <dgm:spPr/>
      <dgm:t>
        <a:bodyPr/>
        <a:lstStyle/>
        <a:p>
          <a:endParaRPr lang="pt-PT"/>
        </a:p>
      </dgm:t>
    </dgm:pt>
    <dgm:pt modelId="{0CB9AE32-EAE0-4E93-BC5F-582E8BCED840}">
      <dgm:prSet phldrT="[Texto]" custT="1"/>
      <dgm:spPr>
        <a:solidFill>
          <a:schemeClr val="accent5"/>
        </a:solidFill>
      </dgm:spPr>
      <dgm:t>
        <a:bodyPr/>
        <a:lstStyle/>
        <a:p>
          <a:r>
            <a:rPr lang="pt-PT" sz="2000" dirty="0" smtClean="0"/>
            <a:t>MELHOR  APROVEITAMENTO E COMPORTAMENTO DOS ALUNOS</a:t>
          </a:r>
          <a:endParaRPr lang="pt-PT" sz="2000" dirty="0"/>
        </a:p>
      </dgm:t>
    </dgm:pt>
    <dgm:pt modelId="{D4088835-0295-45CE-8F72-8D9877FA2C86}" type="parTrans" cxnId="{AEBF4350-9A72-48A2-A7D5-D92A896390D7}">
      <dgm:prSet/>
      <dgm:spPr/>
      <dgm:t>
        <a:bodyPr/>
        <a:lstStyle/>
        <a:p>
          <a:endParaRPr lang="pt-PT"/>
        </a:p>
      </dgm:t>
    </dgm:pt>
    <dgm:pt modelId="{98CC736A-D826-4CB0-A04E-90DE6EE6AF58}" type="sibTrans" cxnId="{AEBF4350-9A72-48A2-A7D5-D92A896390D7}">
      <dgm:prSet/>
      <dgm:spPr/>
      <dgm:t>
        <a:bodyPr/>
        <a:lstStyle/>
        <a:p>
          <a:endParaRPr lang="pt-PT"/>
        </a:p>
      </dgm:t>
    </dgm:pt>
    <dgm:pt modelId="{42D154D8-47C5-4C8E-BAB7-3384F0125BCB}">
      <dgm:prSet phldrT="[Texto]" custT="1"/>
      <dgm:spPr>
        <a:solidFill>
          <a:schemeClr val="accent1"/>
        </a:solidFill>
      </dgm:spPr>
      <dgm:t>
        <a:bodyPr/>
        <a:lstStyle/>
        <a:p>
          <a:r>
            <a:rPr lang="pt-PT" sz="2000" dirty="0" smtClean="0"/>
            <a:t>MAIORES POSSIBILIDADES DE PARTICIPAR NA VIDA DA ESCOLA</a:t>
          </a:r>
          <a:endParaRPr lang="pt-PT" sz="2000" dirty="0"/>
        </a:p>
      </dgm:t>
    </dgm:pt>
    <dgm:pt modelId="{9EFEA361-A069-43DD-8F8C-39E6B1CFB088}" type="parTrans" cxnId="{A08933FE-38AB-4486-9A82-3F5E41F19320}">
      <dgm:prSet/>
      <dgm:spPr/>
      <dgm:t>
        <a:bodyPr/>
        <a:lstStyle/>
        <a:p>
          <a:endParaRPr lang="pt-PT"/>
        </a:p>
      </dgm:t>
    </dgm:pt>
    <dgm:pt modelId="{C7702A83-B3CE-499D-BE9E-A3BC35141B6E}" type="sibTrans" cxnId="{A08933FE-38AB-4486-9A82-3F5E41F19320}">
      <dgm:prSet/>
      <dgm:spPr/>
      <dgm:t>
        <a:bodyPr/>
        <a:lstStyle/>
        <a:p>
          <a:endParaRPr lang="pt-PT"/>
        </a:p>
      </dgm:t>
    </dgm:pt>
    <dgm:pt modelId="{E0B72E9E-185C-49F4-A7F8-E13FB37A8E4E}">
      <dgm:prSet phldrT="[Texto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pt-PT" sz="2000" dirty="0" smtClean="0"/>
            <a:t>MAIS TRABALHO COLABORATIVO COM OS COLEGAS</a:t>
          </a:r>
          <a:endParaRPr lang="pt-PT" sz="2000" dirty="0"/>
        </a:p>
      </dgm:t>
    </dgm:pt>
    <dgm:pt modelId="{2F4995F8-CF80-4510-A504-8FF3E0EF3AE0}" type="parTrans" cxnId="{85C81A8A-4E86-456A-AEFA-A2819628BC57}">
      <dgm:prSet/>
      <dgm:spPr/>
      <dgm:t>
        <a:bodyPr/>
        <a:lstStyle/>
        <a:p>
          <a:endParaRPr lang="pt-PT"/>
        </a:p>
      </dgm:t>
    </dgm:pt>
    <dgm:pt modelId="{70342E71-1520-4347-A425-EB50B8DF3C70}" type="sibTrans" cxnId="{85C81A8A-4E86-456A-AEFA-A2819628BC57}">
      <dgm:prSet/>
      <dgm:spPr/>
      <dgm:t>
        <a:bodyPr/>
        <a:lstStyle/>
        <a:p>
          <a:endParaRPr lang="pt-PT"/>
        </a:p>
      </dgm:t>
    </dgm:pt>
    <dgm:pt modelId="{10442DCA-DADC-4B5B-BA49-DF531552D33D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PT" sz="2000" dirty="0" smtClean="0"/>
            <a:t>ORIENTAR /FORMAR OUTROS PROFESSORES</a:t>
          </a:r>
          <a:endParaRPr lang="pt-PT" sz="2000" dirty="0"/>
        </a:p>
      </dgm:t>
    </dgm:pt>
    <dgm:pt modelId="{541E86A2-16D1-49EC-8195-ED66C0E93909}" type="parTrans" cxnId="{D69A9E8C-DADB-4F6A-B445-BDDA97904E5A}">
      <dgm:prSet/>
      <dgm:spPr/>
      <dgm:t>
        <a:bodyPr/>
        <a:lstStyle/>
        <a:p>
          <a:endParaRPr lang="pt-PT"/>
        </a:p>
      </dgm:t>
    </dgm:pt>
    <dgm:pt modelId="{C1886C6C-0F53-467B-847E-4E1EECE57340}" type="sibTrans" cxnId="{D69A9E8C-DADB-4F6A-B445-BDDA97904E5A}">
      <dgm:prSet/>
      <dgm:spPr/>
      <dgm:t>
        <a:bodyPr/>
        <a:lstStyle/>
        <a:p>
          <a:endParaRPr lang="pt-PT"/>
        </a:p>
      </dgm:t>
    </dgm:pt>
    <dgm:pt modelId="{59399CBC-9B7B-4FF6-80BC-CD3ACB09E128}" type="pres">
      <dgm:prSet presAssocID="{D1CDF2FD-849F-42D3-8813-35981EC9C40A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38BE4B8B-4367-4D12-A64E-98F83EAF1F3B}" type="pres">
      <dgm:prSet presAssocID="{D1CDF2FD-849F-42D3-8813-35981EC9C40A}" presName="matrix" presStyleCnt="0"/>
      <dgm:spPr/>
    </dgm:pt>
    <dgm:pt modelId="{D2D50C88-1820-4AAB-9D47-2F6B5C17FE8E}" type="pres">
      <dgm:prSet presAssocID="{D1CDF2FD-849F-42D3-8813-35981EC9C40A}" presName="tile1" presStyleLbl="node1" presStyleIdx="0" presStyleCnt="4"/>
      <dgm:spPr/>
      <dgm:t>
        <a:bodyPr/>
        <a:lstStyle/>
        <a:p>
          <a:endParaRPr lang="pt-PT"/>
        </a:p>
      </dgm:t>
    </dgm:pt>
    <dgm:pt modelId="{5585DBF3-9A32-43FA-9228-7F999AC128F5}" type="pres">
      <dgm:prSet presAssocID="{D1CDF2FD-849F-42D3-8813-35981EC9C40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682630C-19F5-41B4-A5A3-67B85E078347}" type="pres">
      <dgm:prSet presAssocID="{D1CDF2FD-849F-42D3-8813-35981EC9C40A}" presName="tile2" presStyleLbl="node1" presStyleIdx="1" presStyleCnt="4"/>
      <dgm:spPr/>
      <dgm:t>
        <a:bodyPr/>
        <a:lstStyle/>
        <a:p>
          <a:endParaRPr lang="pt-PT"/>
        </a:p>
      </dgm:t>
    </dgm:pt>
    <dgm:pt modelId="{688B4295-4F58-4D02-9EA9-776D7B4C4690}" type="pres">
      <dgm:prSet presAssocID="{D1CDF2FD-849F-42D3-8813-35981EC9C40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3A66625-DD67-4225-ABA0-C39E7126E891}" type="pres">
      <dgm:prSet presAssocID="{D1CDF2FD-849F-42D3-8813-35981EC9C40A}" presName="tile3" presStyleLbl="node1" presStyleIdx="2" presStyleCnt="4"/>
      <dgm:spPr/>
      <dgm:t>
        <a:bodyPr/>
        <a:lstStyle/>
        <a:p>
          <a:endParaRPr lang="pt-PT"/>
        </a:p>
      </dgm:t>
    </dgm:pt>
    <dgm:pt modelId="{E6F5A81B-4C01-4271-B4A2-D526EDB77C5D}" type="pres">
      <dgm:prSet presAssocID="{D1CDF2FD-849F-42D3-8813-35981EC9C40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B86987D-035C-4C6D-B475-EBB68C01C51B}" type="pres">
      <dgm:prSet presAssocID="{D1CDF2FD-849F-42D3-8813-35981EC9C40A}" presName="tile4" presStyleLbl="node1" presStyleIdx="3" presStyleCnt="4"/>
      <dgm:spPr/>
      <dgm:t>
        <a:bodyPr/>
        <a:lstStyle/>
        <a:p>
          <a:endParaRPr lang="pt-PT"/>
        </a:p>
      </dgm:t>
    </dgm:pt>
    <dgm:pt modelId="{0E5A23FD-6B55-4E84-B5EB-4BDA18850E8A}" type="pres">
      <dgm:prSet presAssocID="{D1CDF2FD-849F-42D3-8813-35981EC9C40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771AD98-290D-4372-A8E9-DDAE7B8516E6}" type="pres">
      <dgm:prSet presAssocID="{D1CDF2FD-849F-42D3-8813-35981EC9C40A}" presName="centerTile" presStyleLbl="fgShp" presStyleIdx="0" presStyleCnt="1" custScaleX="161051" custScaleY="161051">
        <dgm:presLayoutVars>
          <dgm:chMax val="0"/>
          <dgm:chPref val="0"/>
        </dgm:presLayoutVars>
      </dgm:prSet>
      <dgm:spPr/>
      <dgm:t>
        <a:bodyPr/>
        <a:lstStyle/>
        <a:p>
          <a:endParaRPr lang="pt-PT"/>
        </a:p>
      </dgm:t>
    </dgm:pt>
  </dgm:ptLst>
  <dgm:cxnLst>
    <dgm:cxn modelId="{F4AD9F49-3DE8-44FA-8A09-DFF651C8E084}" srcId="{D1CDF2FD-849F-42D3-8813-35981EC9C40A}" destId="{D978C670-32CB-486B-8604-C9BC7AD705FA}" srcOrd="0" destOrd="0" parTransId="{55537410-EA27-45BD-83AE-CD239DBEB741}" sibTransId="{862172E0-DC73-4E77-AC8A-66EE58126284}"/>
    <dgm:cxn modelId="{A08933FE-38AB-4486-9A82-3F5E41F19320}" srcId="{D978C670-32CB-486B-8604-C9BC7AD705FA}" destId="{42D154D8-47C5-4C8E-BAB7-3384F0125BCB}" srcOrd="1" destOrd="0" parTransId="{9EFEA361-A069-43DD-8F8C-39E6B1CFB088}" sibTransId="{C7702A83-B3CE-499D-BE9E-A3BC35141B6E}"/>
    <dgm:cxn modelId="{D69A9E8C-DADB-4F6A-B445-BDDA97904E5A}" srcId="{D978C670-32CB-486B-8604-C9BC7AD705FA}" destId="{10442DCA-DADC-4B5B-BA49-DF531552D33D}" srcOrd="3" destOrd="0" parTransId="{541E86A2-16D1-49EC-8195-ED66C0E93909}" sibTransId="{C1886C6C-0F53-467B-847E-4E1EECE57340}"/>
    <dgm:cxn modelId="{AEBF4350-9A72-48A2-A7D5-D92A896390D7}" srcId="{D978C670-32CB-486B-8604-C9BC7AD705FA}" destId="{0CB9AE32-EAE0-4E93-BC5F-582E8BCED840}" srcOrd="0" destOrd="0" parTransId="{D4088835-0295-45CE-8F72-8D9877FA2C86}" sibTransId="{98CC736A-D826-4CB0-A04E-90DE6EE6AF58}"/>
    <dgm:cxn modelId="{72F6A584-9404-46BD-A07A-456BD857A25E}" type="presOf" srcId="{0CB9AE32-EAE0-4E93-BC5F-582E8BCED840}" destId="{D2D50C88-1820-4AAB-9D47-2F6B5C17FE8E}" srcOrd="0" destOrd="0" presId="urn:microsoft.com/office/officeart/2005/8/layout/matrix1"/>
    <dgm:cxn modelId="{AA44F744-DD0D-4BC5-B629-AEBB863C4B2B}" type="presOf" srcId="{42D154D8-47C5-4C8E-BAB7-3384F0125BCB}" destId="{A682630C-19F5-41B4-A5A3-67B85E078347}" srcOrd="0" destOrd="0" presId="urn:microsoft.com/office/officeart/2005/8/layout/matrix1"/>
    <dgm:cxn modelId="{24F5F6BE-E759-41A3-9A65-7D32F7FAFA09}" type="presOf" srcId="{0CB9AE32-EAE0-4E93-BC5F-582E8BCED840}" destId="{5585DBF3-9A32-43FA-9228-7F999AC128F5}" srcOrd="1" destOrd="0" presId="urn:microsoft.com/office/officeart/2005/8/layout/matrix1"/>
    <dgm:cxn modelId="{78814111-74E1-4427-A1CA-8191A01A4A48}" type="presOf" srcId="{D1CDF2FD-849F-42D3-8813-35981EC9C40A}" destId="{59399CBC-9B7B-4FF6-80BC-CD3ACB09E128}" srcOrd="0" destOrd="0" presId="urn:microsoft.com/office/officeart/2005/8/layout/matrix1"/>
    <dgm:cxn modelId="{2D621D84-612A-42F5-AC22-C265769197F4}" type="presOf" srcId="{42D154D8-47C5-4C8E-BAB7-3384F0125BCB}" destId="{688B4295-4F58-4D02-9EA9-776D7B4C4690}" srcOrd="1" destOrd="0" presId="urn:microsoft.com/office/officeart/2005/8/layout/matrix1"/>
    <dgm:cxn modelId="{4D27FA38-1206-4F83-8A19-23BB9859DF2F}" type="presOf" srcId="{E0B72E9E-185C-49F4-A7F8-E13FB37A8E4E}" destId="{83A66625-DD67-4225-ABA0-C39E7126E891}" srcOrd="0" destOrd="0" presId="urn:microsoft.com/office/officeart/2005/8/layout/matrix1"/>
    <dgm:cxn modelId="{D2D8C378-369D-48C5-8EE7-410EEA76A74C}" type="presOf" srcId="{D978C670-32CB-486B-8604-C9BC7AD705FA}" destId="{3771AD98-290D-4372-A8E9-DDAE7B8516E6}" srcOrd="0" destOrd="0" presId="urn:microsoft.com/office/officeart/2005/8/layout/matrix1"/>
    <dgm:cxn modelId="{94677423-5152-4F76-85A3-A9E6492B88EC}" type="presOf" srcId="{10442DCA-DADC-4B5B-BA49-DF531552D33D}" destId="{FB86987D-035C-4C6D-B475-EBB68C01C51B}" srcOrd="0" destOrd="0" presId="urn:microsoft.com/office/officeart/2005/8/layout/matrix1"/>
    <dgm:cxn modelId="{85C81A8A-4E86-456A-AEFA-A2819628BC57}" srcId="{D978C670-32CB-486B-8604-C9BC7AD705FA}" destId="{E0B72E9E-185C-49F4-A7F8-E13FB37A8E4E}" srcOrd="2" destOrd="0" parTransId="{2F4995F8-CF80-4510-A504-8FF3E0EF3AE0}" sibTransId="{70342E71-1520-4347-A425-EB50B8DF3C70}"/>
    <dgm:cxn modelId="{1CCA5C43-611F-4A84-8355-54F75BE9EC9A}" type="presOf" srcId="{10442DCA-DADC-4B5B-BA49-DF531552D33D}" destId="{0E5A23FD-6B55-4E84-B5EB-4BDA18850E8A}" srcOrd="1" destOrd="0" presId="urn:microsoft.com/office/officeart/2005/8/layout/matrix1"/>
    <dgm:cxn modelId="{B1837357-CAEB-4695-9896-27CA07F7AF8B}" type="presOf" srcId="{E0B72E9E-185C-49F4-A7F8-E13FB37A8E4E}" destId="{E6F5A81B-4C01-4271-B4A2-D526EDB77C5D}" srcOrd="1" destOrd="0" presId="urn:microsoft.com/office/officeart/2005/8/layout/matrix1"/>
    <dgm:cxn modelId="{BC70CB39-1D14-4179-B56A-040FC6F817CF}" type="presParOf" srcId="{59399CBC-9B7B-4FF6-80BC-CD3ACB09E128}" destId="{38BE4B8B-4367-4D12-A64E-98F83EAF1F3B}" srcOrd="0" destOrd="0" presId="urn:microsoft.com/office/officeart/2005/8/layout/matrix1"/>
    <dgm:cxn modelId="{C29D4E1E-BA70-4EF2-9A35-F5A266662716}" type="presParOf" srcId="{38BE4B8B-4367-4D12-A64E-98F83EAF1F3B}" destId="{D2D50C88-1820-4AAB-9D47-2F6B5C17FE8E}" srcOrd="0" destOrd="0" presId="urn:microsoft.com/office/officeart/2005/8/layout/matrix1"/>
    <dgm:cxn modelId="{564F3DEE-7C96-4935-8AD0-E707C49B1366}" type="presParOf" srcId="{38BE4B8B-4367-4D12-A64E-98F83EAF1F3B}" destId="{5585DBF3-9A32-43FA-9228-7F999AC128F5}" srcOrd="1" destOrd="0" presId="urn:microsoft.com/office/officeart/2005/8/layout/matrix1"/>
    <dgm:cxn modelId="{9724A16A-8FB0-4F81-92C2-C84FF6F7774B}" type="presParOf" srcId="{38BE4B8B-4367-4D12-A64E-98F83EAF1F3B}" destId="{A682630C-19F5-41B4-A5A3-67B85E078347}" srcOrd="2" destOrd="0" presId="urn:microsoft.com/office/officeart/2005/8/layout/matrix1"/>
    <dgm:cxn modelId="{B9E9E04D-4601-46F9-95A4-9C5DFC58C52B}" type="presParOf" srcId="{38BE4B8B-4367-4D12-A64E-98F83EAF1F3B}" destId="{688B4295-4F58-4D02-9EA9-776D7B4C4690}" srcOrd="3" destOrd="0" presId="urn:microsoft.com/office/officeart/2005/8/layout/matrix1"/>
    <dgm:cxn modelId="{E255FAE7-0F4D-46D0-A758-9B2E0BA6F0DE}" type="presParOf" srcId="{38BE4B8B-4367-4D12-A64E-98F83EAF1F3B}" destId="{83A66625-DD67-4225-ABA0-C39E7126E891}" srcOrd="4" destOrd="0" presId="urn:microsoft.com/office/officeart/2005/8/layout/matrix1"/>
    <dgm:cxn modelId="{CB591832-D832-4FE8-A30E-A4149DA03C75}" type="presParOf" srcId="{38BE4B8B-4367-4D12-A64E-98F83EAF1F3B}" destId="{E6F5A81B-4C01-4271-B4A2-D526EDB77C5D}" srcOrd="5" destOrd="0" presId="urn:microsoft.com/office/officeart/2005/8/layout/matrix1"/>
    <dgm:cxn modelId="{73060659-7A15-4BC5-A6AC-E2409CCF6645}" type="presParOf" srcId="{38BE4B8B-4367-4D12-A64E-98F83EAF1F3B}" destId="{FB86987D-035C-4C6D-B475-EBB68C01C51B}" srcOrd="6" destOrd="0" presId="urn:microsoft.com/office/officeart/2005/8/layout/matrix1"/>
    <dgm:cxn modelId="{35F86693-1793-4F1F-B156-64AC33B978FE}" type="presParOf" srcId="{38BE4B8B-4367-4D12-A64E-98F83EAF1F3B}" destId="{0E5A23FD-6B55-4E84-B5EB-4BDA18850E8A}" srcOrd="7" destOrd="0" presId="urn:microsoft.com/office/officeart/2005/8/layout/matrix1"/>
    <dgm:cxn modelId="{9E9FBA76-B535-4B41-A453-187BFD88F5DD}" type="presParOf" srcId="{59399CBC-9B7B-4FF6-80BC-CD3ACB09E128}" destId="{3771AD98-290D-4372-A8E9-DDAE7B8516E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D50C88-1820-4AAB-9D47-2F6B5C17FE8E}">
      <dsp:nvSpPr>
        <dsp:cNvPr id="0" name=""/>
        <dsp:cNvSpPr/>
      </dsp:nvSpPr>
      <dsp:spPr>
        <a:xfrm rot="16200000">
          <a:off x="694190" y="-694190"/>
          <a:ext cx="2032000" cy="3420380"/>
        </a:xfrm>
        <a:prstGeom prst="round1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 smtClean="0"/>
            <a:t>MELHOR  APROVEITAMENTO E COMPORTAMENTO DOS ALUNOS</a:t>
          </a:r>
          <a:endParaRPr lang="pt-PT" sz="2000" kern="1200" dirty="0"/>
        </a:p>
      </dsp:txBody>
      <dsp:txXfrm rot="16200000">
        <a:off x="948190" y="-948190"/>
        <a:ext cx="1524000" cy="3420380"/>
      </dsp:txXfrm>
    </dsp:sp>
    <dsp:sp modelId="{A682630C-19F5-41B4-A5A3-67B85E078347}">
      <dsp:nvSpPr>
        <dsp:cNvPr id="0" name=""/>
        <dsp:cNvSpPr/>
      </dsp:nvSpPr>
      <dsp:spPr>
        <a:xfrm>
          <a:off x="3420380" y="0"/>
          <a:ext cx="3420380" cy="2032000"/>
        </a:xfrm>
        <a:prstGeom prst="round1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 smtClean="0"/>
            <a:t>MAIORES POSSIBILIDADES DE PARTICIPAR NA VIDA DA ESCOLA</a:t>
          </a:r>
          <a:endParaRPr lang="pt-PT" sz="2000" kern="1200" dirty="0"/>
        </a:p>
      </dsp:txBody>
      <dsp:txXfrm>
        <a:off x="3420380" y="0"/>
        <a:ext cx="3420380" cy="1524000"/>
      </dsp:txXfrm>
    </dsp:sp>
    <dsp:sp modelId="{83A66625-DD67-4225-ABA0-C39E7126E891}">
      <dsp:nvSpPr>
        <dsp:cNvPr id="0" name=""/>
        <dsp:cNvSpPr/>
      </dsp:nvSpPr>
      <dsp:spPr>
        <a:xfrm rot="10800000">
          <a:off x="0" y="2032000"/>
          <a:ext cx="3420380" cy="2032000"/>
        </a:xfrm>
        <a:prstGeom prst="round1Rect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 smtClean="0"/>
            <a:t>MAIS TRABALHO COLABORATIVO COM OS COLEGAS</a:t>
          </a:r>
          <a:endParaRPr lang="pt-PT" sz="2000" kern="1200" dirty="0"/>
        </a:p>
      </dsp:txBody>
      <dsp:txXfrm rot="10800000">
        <a:off x="0" y="2539999"/>
        <a:ext cx="3420380" cy="1524000"/>
      </dsp:txXfrm>
    </dsp:sp>
    <dsp:sp modelId="{FB86987D-035C-4C6D-B475-EBB68C01C51B}">
      <dsp:nvSpPr>
        <dsp:cNvPr id="0" name=""/>
        <dsp:cNvSpPr/>
      </dsp:nvSpPr>
      <dsp:spPr>
        <a:xfrm rot="5400000">
          <a:off x="4114570" y="1337810"/>
          <a:ext cx="2032000" cy="3420380"/>
        </a:xfrm>
        <a:prstGeom prst="round1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 smtClean="0"/>
            <a:t>ORIENTAR /FORMAR OUTROS PROFESSORES</a:t>
          </a:r>
          <a:endParaRPr lang="pt-PT" sz="2000" kern="1200" dirty="0"/>
        </a:p>
      </dsp:txBody>
      <dsp:txXfrm rot="5400000">
        <a:off x="4368570" y="1591809"/>
        <a:ext cx="1524000" cy="3420380"/>
      </dsp:txXfrm>
    </dsp:sp>
    <dsp:sp modelId="{3771AD98-290D-4372-A8E9-DDAE7B8516E6}">
      <dsp:nvSpPr>
        <dsp:cNvPr id="0" name=""/>
        <dsp:cNvSpPr/>
      </dsp:nvSpPr>
      <dsp:spPr>
        <a:xfrm>
          <a:off x="1767813" y="1213860"/>
          <a:ext cx="3305133" cy="1636278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dirty="0" smtClean="0">
              <a:solidFill>
                <a:srgbClr val="FF0000"/>
              </a:solidFill>
            </a:rPr>
            <a:t>MAIOR AUTO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dirty="0" smtClean="0">
              <a:solidFill>
                <a:srgbClr val="FF0000"/>
              </a:solidFill>
            </a:rPr>
            <a:t>CONFIANÇA</a:t>
          </a:r>
          <a:endParaRPr lang="pt-PT" sz="2400" b="1" kern="1200" dirty="0">
            <a:solidFill>
              <a:srgbClr val="FF0000"/>
            </a:solidFill>
          </a:endParaRPr>
        </a:p>
      </dsp:txBody>
      <dsp:txXfrm>
        <a:off x="1767813" y="1213860"/>
        <a:ext cx="3305133" cy="16362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6351F679-D2FA-4FBA-BF34-72D76E552E54}" type="datetimeFigureOut">
              <a:rPr lang="pt-PT" smtClean="0"/>
              <a:pPr/>
              <a:t>04-07-2015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AB3E6284-006B-4FF6-9926-D0ADB4A665BA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574646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FE89-569A-4FA7-93D3-D08881849238}" type="datetimeFigureOut">
              <a:rPr lang="pt-PT" smtClean="0"/>
              <a:pPr/>
              <a:t>04-07-2015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230F-5EA4-48B7-8C5D-6210473B69C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761223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FE89-569A-4FA7-93D3-D08881849238}" type="datetimeFigureOut">
              <a:rPr lang="pt-PT" smtClean="0"/>
              <a:pPr/>
              <a:t>04-07-2015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230F-5EA4-48B7-8C5D-6210473B69C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321360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FE89-569A-4FA7-93D3-D08881849238}" type="datetimeFigureOut">
              <a:rPr lang="pt-PT" smtClean="0"/>
              <a:pPr/>
              <a:t>04-07-2015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230F-5EA4-48B7-8C5D-6210473B69C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654886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FE89-569A-4FA7-93D3-D08881849238}" type="datetimeFigureOut">
              <a:rPr lang="pt-PT" smtClean="0"/>
              <a:pPr/>
              <a:t>04-07-2015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230F-5EA4-48B7-8C5D-6210473B69C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667743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FE89-569A-4FA7-93D3-D08881849238}" type="datetimeFigureOut">
              <a:rPr lang="pt-PT" smtClean="0"/>
              <a:pPr/>
              <a:t>04-07-2015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230F-5EA4-48B7-8C5D-6210473B69C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987188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FE89-569A-4FA7-93D3-D08881849238}" type="datetimeFigureOut">
              <a:rPr lang="pt-PT" smtClean="0"/>
              <a:pPr/>
              <a:t>04-07-2015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230F-5EA4-48B7-8C5D-6210473B69C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707744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FE89-569A-4FA7-93D3-D08881849238}" type="datetimeFigureOut">
              <a:rPr lang="pt-PT" smtClean="0"/>
              <a:pPr/>
              <a:t>04-07-2015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230F-5EA4-48B7-8C5D-6210473B69C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454360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FE89-569A-4FA7-93D3-D08881849238}" type="datetimeFigureOut">
              <a:rPr lang="pt-PT" smtClean="0"/>
              <a:pPr/>
              <a:t>04-07-2015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230F-5EA4-48B7-8C5D-6210473B69C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557790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FE89-569A-4FA7-93D3-D08881849238}" type="datetimeFigureOut">
              <a:rPr lang="pt-PT" smtClean="0"/>
              <a:pPr/>
              <a:t>04-07-2015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230F-5EA4-48B7-8C5D-6210473B69C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4107910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FE89-569A-4FA7-93D3-D08881849238}" type="datetimeFigureOut">
              <a:rPr lang="pt-PT" smtClean="0"/>
              <a:pPr/>
              <a:t>04-07-2015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230F-5EA4-48B7-8C5D-6210473B69C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58551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FE89-569A-4FA7-93D3-D08881849238}" type="datetimeFigureOut">
              <a:rPr lang="pt-PT" smtClean="0"/>
              <a:pPr/>
              <a:t>04-07-2015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230F-5EA4-48B7-8C5D-6210473B69C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496288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5FE89-569A-4FA7-93D3-D08881849238}" type="datetimeFigureOut">
              <a:rPr lang="pt-PT" smtClean="0"/>
              <a:pPr/>
              <a:t>04-07-2015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F230F-5EA4-48B7-8C5D-6210473B69C9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4088323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1080119"/>
          </a:xfrm>
        </p:spPr>
        <p:txBody>
          <a:bodyPr>
            <a:normAutofit/>
          </a:bodyPr>
          <a:lstStyle/>
          <a:p>
            <a:r>
              <a:rPr lang="pt-PT" sz="2000" dirty="0" smtClean="0"/>
              <a:t>ENCONTRO NACIONAL DO ENSINO PARTICULAR E COOPERATIVO</a:t>
            </a:r>
            <a:br>
              <a:rPr lang="pt-PT" sz="2000" dirty="0" smtClean="0"/>
            </a:br>
            <a:r>
              <a:rPr lang="pt-PT" sz="2000" dirty="0" smtClean="0"/>
              <a:t>SPGL-FENPROF, LISBOA, 4 DE JULHO DE 2015</a:t>
            </a:r>
            <a:endParaRPr lang="pt-PT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001888"/>
          </a:xfrm>
        </p:spPr>
        <p:txBody>
          <a:bodyPr>
            <a:normAutofit/>
          </a:bodyPr>
          <a:lstStyle/>
          <a:p>
            <a:r>
              <a:rPr lang="pt-PT" sz="2400" b="1" dirty="0" smtClean="0">
                <a:solidFill>
                  <a:schemeClr val="tx2">
                    <a:lumMod val="75000"/>
                  </a:schemeClr>
                </a:solidFill>
              </a:rPr>
              <a:t>SER PROFESSOR(A) NOS DIAS DE HOJE</a:t>
            </a:r>
          </a:p>
          <a:p>
            <a:endParaRPr lang="pt-PT" sz="24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pt-PT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pt-PT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PT" sz="2000" b="1" dirty="0" smtClean="0">
                <a:solidFill>
                  <a:schemeClr val="tx2">
                    <a:lumMod val="75000"/>
                  </a:schemeClr>
                </a:solidFill>
              </a:rPr>
              <a:t>MANUELA ESTEVES</a:t>
            </a:r>
          </a:p>
          <a:p>
            <a:r>
              <a:rPr lang="pt-PT" sz="2000" b="1" dirty="0" smtClean="0">
                <a:solidFill>
                  <a:schemeClr val="tx2">
                    <a:lumMod val="75000"/>
                  </a:schemeClr>
                </a:solidFill>
              </a:rPr>
              <a:t>INSTITUTO DE EDUCAÇÃO – UNIVERSIDADE DE LISBOA</a:t>
            </a:r>
            <a:endParaRPr lang="pt-PT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692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864095"/>
          </a:xfrm>
        </p:spPr>
        <p:txBody>
          <a:bodyPr>
            <a:normAutofit/>
          </a:bodyPr>
          <a:lstStyle/>
          <a:p>
            <a:r>
              <a:rPr lang="pt-PT" sz="1800" b="1" dirty="0" smtClean="0">
                <a:solidFill>
                  <a:schemeClr val="tx2">
                    <a:lumMod val="75000"/>
                  </a:schemeClr>
                </a:solidFill>
              </a:rPr>
              <a:t>SER PROFESSOR(A) NOS DIAS DE HOJE</a:t>
            </a:r>
            <a:endParaRPr lang="pt-PT"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5616" y="1484784"/>
            <a:ext cx="6912768" cy="4536504"/>
          </a:xfrm>
        </p:spPr>
        <p:txBody>
          <a:bodyPr>
            <a:normAutofit/>
          </a:bodyPr>
          <a:lstStyle/>
          <a:p>
            <a:r>
              <a:rPr lang="pt-PT" sz="2000" b="1" dirty="0" smtClean="0">
                <a:solidFill>
                  <a:srgbClr val="FF0000"/>
                </a:solidFill>
              </a:rPr>
              <a:t>IMAGENS DA PROFISSÃO HOJE</a:t>
            </a:r>
          </a:p>
          <a:p>
            <a:r>
              <a:rPr lang="pt-PT" sz="2000" b="1" dirty="0" smtClean="0">
                <a:solidFill>
                  <a:schemeClr val="tx2">
                    <a:lumMod val="75000"/>
                  </a:schemeClr>
                </a:solidFill>
              </a:rPr>
              <a:t>QUEM SOMOS? COMO ESTAMOS NA PROFISSÃO? COMO NOS COMPARAMOS COM OUTROS?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pt-PT" sz="2000" b="1" dirty="0" smtClean="0">
              <a:solidFill>
                <a:srgbClr val="FF0000"/>
              </a:solidFill>
            </a:endParaRPr>
          </a:p>
          <a:p>
            <a:endParaRPr lang="pt-PT" sz="2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35442661"/>
              </p:ext>
            </p:extLst>
          </p:nvPr>
        </p:nvGraphicFramePr>
        <p:xfrm>
          <a:off x="683567" y="2636912"/>
          <a:ext cx="7632849" cy="361400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3235"/>
                <a:gridCol w="4057280"/>
                <a:gridCol w="1772334"/>
              </a:tblGrid>
              <a:tr h="424846">
                <a:tc>
                  <a:txBody>
                    <a:bodyPr/>
                    <a:lstStyle/>
                    <a:p>
                      <a:r>
                        <a:rPr lang="pt-PT" dirty="0" smtClean="0"/>
                        <a:t>PORTUGAL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Participação</a:t>
                      </a:r>
                      <a:r>
                        <a:rPr lang="pt-PT" baseline="0" dirty="0" smtClean="0"/>
                        <a:t> na formação contínua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⁻x  OCDE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Conhecimento e compreensão da matéria a ensinar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73%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Competências</a:t>
                      </a:r>
                      <a:r>
                        <a:rPr lang="pt-PT" baseline="0" dirty="0" smtClean="0"/>
                        <a:t> didáticas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68%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Conhecimentos</a:t>
                      </a:r>
                      <a:r>
                        <a:rPr lang="pt-PT" baseline="0" dirty="0" smtClean="0"/>
                        <a:t> curriculares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56%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Ensino com uso de TIC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54%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Disciplina</a:t>
                      </a:r>
                      <a:r>
                        <a:rPr lang="pt-PT" baseline="0" dirty="0" smtClean="0"/>
                        <a:t> e gestão da aula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43%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Aprendizagem individualizada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41%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……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8317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864095"/>
          </a:xfrm>
        </p:spPr>
        <p:txBody>
          <a:bodyPr>
            <a:normAutofit/>
          </a:bodyPr>
          <a:lstStyle/>
          <a:p>
            <a:r>
              <a:rPr lang="pt-PT" sz="1800" b="1" dirty="0" smtClean="0">
                <a:solidFill>
                  <a:schemeClr val="tx2">
                    <a:lumMod val="75000"/>
                  </a:schemeClr>
                </a:solidFill>
              </a:rPr>
              <a:t>SER PROFESSOR(A) NOS DIAS DE HOJE</a:t>
            </a:r>
            <a:endParaRPr lang="pt-PT"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5616" y="1484784"/>
            <a:ext cx="6912768" cy="4536504"/>
          </a:xfrm>
        </p:spPr>
        <p:txBody>
          <a:bodyPr>
            <a:normAutofit/>
          </a:bodyPr>
          <a:lstStyle/>
          <a:p>
            <a:r>
              <a:rPr lang="pt-PT" sz="2000" b="1" dirty="0" smtClean="0">
                <a:solidFill>
                  <a:srgbClr val="FF0000"/>
                </a:solidFill>
              </a:rPr>
              <a:t>IMAGENS DA PROFISSÃO HOJE</a:t>
            </a:r>
          </a:p>
          <a:p>
            <a:r>
              <a:rPr lang="pt-PT" sz="2000" b="1" dirty="0" smtClean="0">
                <a:solidFill>
                  <a:schemeClr val="tx2">
                    <a:lumMod val="75000"/>
                  </a:schemeClr>
                </a:solidFill>
              </a:rPr>
              <a:t>QUEM SOMOS? COMO ESTAMOS NA PROFISSÃO? COMO NOS COMPARAMOS COM OUTROS?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pt-PT" sz="2000" b="1" dirty="0" smtClean="0">
              <a:solidFill>
                <a:srgbClr val="FF0000"/>
              </a:solidFill>
            </a:endParaRPr>
          </a:p>
          <a:p>
            <a:endParaRPr lang="pt-PT" sz="2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38901966"/>
              </p:ext>
            </p:extLst>
          </p:nvPr>
        </p:nvGraphicFramePr>
        <p:xfrm>
          <a:off x="683567" y="2636912"/>
          <a:ext cx="7632849" cy="361400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3235"/>
                <a:gridCol w="4057280"/>
                <a:gridCol w="1772334"/>
              </a:tblGrid>
              <a:tr h="424846">
                <a:tc>
                  <a:txBody>
                    <a:bodyPr/>
                    <a:lstStyle/>
                    <a:p>
                      <a:r>
                        <a:rPr lang="pt-PT" dirty="0" smtClean="0"/>
                        <a:t>PORTUGAL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Entraves</a:t>
                      </a:r>
                      <a:r>
                        <a:rPr lang="pt-PT" baseline="0" dirty="0" smtClean="0"/>
                        <a:t> à p</a:t>
                      </a:r>
                      <a:r>
                        <a:rPr lang="pt-PT" dirty="0" smtClean="0"/>
                        <a:t>articipação</a:t>
                      </a:r>
                      <a:r>
                        <a:rPr lang="pt-PT" baseline="0" dirty="0" smtClean="0"/>
                        <a:t> na formação contínua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⁻x  OCDE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Conflito c/ o horário de trabalho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51%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Falta de incentivos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48%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Preço das ações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44%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Falta de ações relevantes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39%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Falta de tempo (razões familiares)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35%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Falta de apoio do empregador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30%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Não podem aceder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10%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4787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864095"/>
          </a:xfrm>
        </p:spPr>
        <p:txBody>
          <a:bodyPr>
            <a:normAutofit/>
          </a:bodyPr>
          <a:lstStyle/>
          <a:p>
            <a:r>
              <a:rPr lang="pt-PT" sz="1800" b="1" dirty="0" smtClean="0">
                <a:solidFill>
                  <a:schemeClr val="tx2">
                    <a:lumMod val="75000"/>
                  </a:schemeClr>
                </a:solidFill>
              </a:rPr>
              <a:t>SER PROFESSOR(A) NOS DIAS DE HOJE</a:t>
            </a:r>
            <a:endParaRPr lang="pt-PT"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5616" y="1484784"/>
            <a:ext cx="6912768" cy="4536504"/>
          </a:xfrm>
        </p:spPr>
        <p:txBody>
          <a:bodyPr>
            <a:normAutofit/>
          </a:bodyPr>
          <a:lstStyle/>
          <a:p>
            <a:r>
              <a:rPr lang="pt-PT" sz="2000" b="1" dirty="0" smtClean="0">
                <a:solidFill>
                  <a:srgbClr val="FF0000"/>
                </a:solidFill>
              </a:rPr>
              <a:t>IMAGENS DA PROFISSÃO HOJE</a:t>
            </a:r>
          </a:p>
          <a:p>
            <a:r>
              <a:rPr lang="pt-PT" sz="2000" b="1" dirty="0" smtClean="0">
                <a:solidFill>
                  <a:schemeClr val="tx2">
                    <a:lumMod val="75000"/>
                  </a:schemeClr>
                </a:solidFill>
              </a:rPr>
              <a:t>QUEM SOMOS? COMO ESTAMOS NA PROFISSÃO? COMO NOS COMPARAMOS COM OUTROS?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pt-PT" sz="2000" b="1" dirty="0" smtClean="0">
              <a:solidFill>
                <a:srgbClr val="FF0000"/>
              </a:solidFill>
            </a:endParaRPr>
          </a:p>
          <a:p>
            <a:endParaRPr lang="pt-PT" sz="2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31724050"/>
              </p:ext>
            </p:extLst>
          </p:nvPr>
        </p:nvGraphicFramePr>
        <p:xfrm>
          <a:off x="683567" y="2636912"/>
          <a:ext cx="7632849" cy="2554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3235"/>
                <a:gridCol w="4057280"/>
                <a:gridCol w="1772334"/>
              </a:tblGrid>
              <a:tr h="424846">
                <a:tc>
                  <a:txBody>
                    <a:bodyPr/>
                    <a:lstStyle/>
                    <a:p>
                      <a:r>
                        <a:rPr lang="pt-PT" dirty="0" smtClean="0"/>
                        <a:t>PORTUGAL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Satisfação</a:t>
                      </a:r>
                      <a:r>
                        <a:rPr lang="pt-PT" baseline="0" dirty="0" smtClean="0"/>
                        <a:t> com a profissão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⁻x  OCDE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r>
                        <a:rPr lang="pt-PT" dirty="0" smtClean="0"/>
                        <a:t>94.1%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Estou satisfeito(a) c/ o meu emprego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91%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r>
                        <a:rPr lang="pt-PT" dirty="0" smtClean="0"/>
                        <a:t>71.6%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Se voltasse a escolher uma profissão, optava por ser professor(a)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78%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r>
                        <a:rPr lang="pt-PT" dirty="0" smtClean="0"/>
                        <a:t>10.5%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Ser professor é uma profissão socialmente estimada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32%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3981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864095"/>
          </a:xfrm>
        </p:spPr>
        <p:txBody>
          <a:bodyPr>
            <a:noAutofit/>
          </a:bodyPr>
          <a:lstStyle/>
          <a:p>
            <a:r>
              <a:rPr lang="pt-PT" sz="1800" b="1" dirty="0" smtClean="0">
                <a:solidFill>
                  <a:schemeClr val="tx2">
                    <a:lumMod val="75000"/>
                  </a:schemeClr>
                </a:solidFill>
              </a:rPr>
              <a:t>SER PROFESSOR(A) NOS DIAS DE HOJE</a:t>
            </a:r>
            <a:br>
              <a:rPr lang="pt-PT" sz="1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PT" sz="1800" b="1" dirty="0">
                <a:solidFill>
                  <a:srgbClr val="FF0000"/>
                </a:solidFill>
              </a:rPr>
              <a:t>IMAGENS DA PROFISSÃO HOJE</a:t>
            </a:r>
            <a:br>
              <a:rPr lang="pt-PT" sz="1800" b="1" dirty="0">
                <a:solidFill>
                  <a:srgbClr val="FF0000"/>
                </a:solidFill>
              </a:rPr>
            </a:br>
            <a:endParaRPr lang="pt-PT"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7920880" cy="4536504"/>
          </a:xfrm>
        </p:spPr>
        <p:txBody>
          <a:bodyPr>
            <a:normAutofit/>
          </a:bodyPr>
          <a:lstStyle/>
          <a:p>
            <a:endParaRPr lang="pt-PT" sz="2000" b="1" dirty="0" smtClean="0">
              <a:solidFill>
                <a:srgbClr val="FF0000"/>
              </a:solidFill>
            </a:endParaRPr>
          </a:p>
          <a:p>
            <a:endParaRPr lang="pt-PT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pt-PT" sz="2000" b="1" dirty="0" smtClean="0">
              <a:solidFill>
                <a:srgbClr val="FF0000"/>
              </a:solidFill>
            </a:endParaRPr>
          </a:p>
          <a:p>
            <a:endParaRPr lang="pt-PT" sz="2000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xmlns="" val="304463002"/>
              </p:ext>
            </p:extLst>
          </p:nvPr>
        </p:nvGraphicFramePr>
        <p:xfrm>
          <a:off x="899592" y="1916832"/>
          <a:ext cx="684076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4165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864095"/>
          </a:xfrm>
        </p:spPr>
        <p:txBody>
          <a:bodyPr>
            <a:noAutofit/>
          </a:bodyPr>
          <a:lstStyle/>
          <a:p>
            <a:r>
              <a:rPr lang="pt-PT" sz="1800" b="1" dirty="0" smtClean="0">
                <a:solidFill>
                  <a:schemeClr val="tx2">
                    <a:lumMod val="75000"/>
                  </a:schemeClr>
                </a:solidFill>
              </a:rPr>
              <a:t>SER PROFESSOR(A) NOS DIAS DE HOJE</a:t>
            </a:r>
            <a:br>
              <a:rPr lang="pt-PT" sz="1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PT" sz="1800" b="1" dirty="0">
                <a:solidFill>
                  <a:srgbClr val="FF0000"/>
                </a:solidFill>
              </a:rPr>
              <a:t/>
            </a:r>
            <a:br>
              <a:rPr lang="pt-PT" sz="1800" b="1" dirty="0">
                <a:solidFill>
                  <a:srgbClr val="FF0000"/>
                </a:solidFill>
              </a:rPr>
            </a:br>
            <a:endParaRPr lang="pt-PT"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7920880" cy="4536504"/>
          </a:xfrm>
        </p:spPr>
        <p:txBody>
          <a:bodyPr>
            <a:normAutofit lnSpcReduction="10000"/>
          </a:bodyPr>
          <a:lstStyle/>
          <a:p>
            <a:endParaRPr lang="pt-PT" sz="2000" b="1" dirty="0" smtClean="0">
              <a:solidFill>
                <a:srgbClr val="FF0000"/>
              </a:solidFill>
            </a:endParaRPr>
          </a:p>
          <a:p>
            <a:r>
              <a:rPr lang="pt-PT" sz="2000" b="1" dirty="0" smtClean="0">
                <a:solidFill>
                  <a:schemeClr val="tx2">
                    <a:lumMod val="75000"/>
                  </a:schemeClr>
                </a:solidFill>
              </a:rPr>
              <a:t>UMA AGENDA EM ABERTO</a:t>
            </a:r>
          </a:p>
          <a:p>
            <a:endParaRPr lang="pt-PT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pt-PT" sz="2000" b="1" dirty="0" smtClean="0">
                <a:solidFill>
                  <a:schemeClr val="tx2">
                    <a:lumMod val="75000"/>
                  </a:schemeClr>
                </a:solidFill>
              </a:rPr>
              <a:t>Para intervir globalmente na sociedade</a:t>
            </a:r>
          </a:p>
          <a:p>
            <a:pPr algn="l"/>
            <a:endParaRPr lang="pt-PT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pt-PT" sz="2000" b="1" dirty="0" smtClean="0">
                <a:solidFill>
                  <a:schemeClr val="tx2">
                    <a:lumMod val="75000"/>
                  </a:schemeClr>
                </a:solidFill>
              </a:rPr>
              <a:t>Para definir e redefinir com a precisão possível o que é e o que não é da responsabilidade das escolas e dos professores</a:t>
            </a:r>
          </a:p>
          <a:p>
            <a:pPr algn="l"/>
            <a:endParaRPr lang="pt-PT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pt-PT" sz="2000" b="1" dirty="0" smtClean="0">
                <a:solidFill>
                  <a:schemeClr val="tx2">
                    <a:lumMod val="75000"/>
                  </a:schemeClr>
                </a:solidFill>
              </a:rPr>
              <a:t>Para melhorar as condições de exercício da profissão</a:t>
            </a:r>
          </a:p>
          <a:p>
            <a:pPr algn="l"/>
            <a:endParaRPr lang="pt-PT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pt-PT" sz="2000" b="1" dirty="0" smtClean="0">
                <a:solidFill>
                  <a:schemeClr val="tx2">
                    <a:lumMod val="75000"/>
                  </a:schemeClr>
                </a:solidFill>
              </a:rPr>
              <a:t>Para combater a insatisfação, o stress e a exaustão</a:t>
            </a:r>
          </a:p>
          <a:p>
            <a:pPr algn="l"/>
            <a:endParaRPr lang="pt-PT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pt-PT" sz="2000" b="1" dirty="0" smtClean="0">
                <a:solidFill>
                  <a:schemeClr val="tx2">
                    <a:lumMod val="75000"/>
                  </a:schemeClr>
                </a:solidFill>
              </a:rPr>
              <a:t>Para aumentar a motivação e a autoconfiança individual e coletiva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endParaRPr lang="pt-PT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pt-PT" sz="2000" b="1" dirty="0" smtClean="0">
              <a:solidFill>
                <a:srgbClr val="FF0000"/>
              </a:solidFill>
            </a:endParaRPr>
          </a:p>
          <a:p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xmlns="" val="187520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864095"/>
          </a:xfrm>
        </p:spPr>
        <p:txBody>
          <a:bodyPr>
            <a:normAutofit/>
          </a:bodyPr>
          <a:lstStyle/>
          <a:p>
            <a:r>
              <a:rPr lang="pt-PT" sz="1800" b="1" dirty="0" smtClean="0">
                <a:solidFill>
                  <a:schemeClr val="tx2">
                    <a:lumMod val="75000"/>
                  </a:schemeClr>
                </a:solidFill>
              </a:rPr>
              <a:t>SER PROFESSOR(A) NOS DIAS DE HOJE</a:t>
            </a:r>
            <a:endParaRPr lang="pt-PT"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400800" cy="4176464"/>
          </a:xfrm>
        </p:spPr>
        <p:txBody>
          <a:bodyPr>
            <a:normAutofit fontScale="92500" lnSpcReduction="20000"/>
          </a:bodyPr>
          <a:lstStyle/>
          <a:p>
            <a:r>
              <a:rPr lang="pt-PT" sz="2400" dirty="0" smtClean="0">
                <a:solidFill>
                  <a:schemeClr val="tx2">
                    <a:lumMod val="75000"/>
                  </a:schemeClr>
                </a:solidFill>
              </a:rPr>
              <a:t>DONDE VIEMOS? ONDE ESTAMOS? PARA ONDE QUEREMOS IR?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PT" sz="2400" dirty="0" smtClean="0">
                <a:solidFill>
                  <a:schemeClr val="tx2">
                    <a:lumMod val="75000"/>
                  </a:schemeClr>
                </a:solidFill>
              </a:rPr>
              <a:t>A necessidade da memória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PT" sz="2400" dirty="0" smtClean="0">
                <a:solidFill>
                  <a:schemeClr val="tx2">
                    <a:lumMod val="75000"/>
                  </a:schemeClr>
                </a:solidFill>
              </a:rPr>
              <a:t>Um presente pouco estimulante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PT" sz="2400" dirty="0" smtClean="0">
                <a:solidFill>
                  <a:schemeClr val="tx2">
                    <a:lumMod val="75000"/>
                  </a:schemeClr>
                </a:solidFill>
              </a:rPr>
              <a:t>Um futuro em aberto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PT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PT" sz="2400" dirty="0" smtClean="0">
                <a:solidFill>
                  <a:schemeClr val="tx2">
                    <a:lumMod val="75000"/>
                  </a:schemeClr>
                </a:solidFill>
              </a:rPr>
              <a:t>IMAGENS DA PROFISSÃO DOCENTE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PT" sz="2400" dirty="0" smtClean="0">
                <a:solidFill>
                  <a:schemeClr val="tx2">
                    <a:lumMod val="75000"/>
                  </a:schemeClr>
                </a:solidFill>
              </a:rPr>
              <a:t>Quem somos? Como estamos na profissão? Como nos comparamos com outros?</a:t>
            </a:r>
          </a:p>
          <a:p>
            <a:pPr algn="l"/>
            <a:endParaRPr lang="pt-PT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pt-PT" sz="2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PT" sz="2400" dirty="0" smtClean="0">
                <a:solidFill>
                  <a:schemeClr val="tx2">
                    <a:lumMod val="75000"/>
                  </a:schemeClr>
                </a:solidFill>
              </a:rPr>
              <a:t>UMA AGENDA EM ABERTO</a:t>
            </a:r>
            <a:endParaRPr lang="pt-PT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411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864095"/>
          </a:xfrm>
        </p:spPr>
        <p:txBody>
          <a:bodyPr>
            <a:normAutofit/>
          </a:bodyPr>
          <a:lstStyle/>
          <a:p>
            <a:r>
              <a:rPr lang="pt-PT" sz="1800" b="1" dirty="0" smtClean="0">
                <a:solidFill>
                  <a:schemeClr val="tx2">
                    <a:lumMod val="75000"/>
                  </a:schemeClr>
                </a:solidFill>
              </a:rPr>
              <a:t>SER PROFESSOR(A) NOS DIAS DE HOJE</a:t>
            </a:r>
            <a:endParaRPr lang="pt-PT"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400800" cy="4176464"/>
          </a:xfrm>
        </p:spPr>
        <p:txBody>
          <a:bodyPr>
            <a:normAutofit/>
          </a:bodyPr>
          <a:lstStyle/>
          <a:p>
            <a:r>
              <a:rPr lang="pt-PT" sz="2000" b="1" dirty="0" smtClean="0">
                <a:solidFill>
                  <a:srgbClr val="FF0000"/>
                </a:solidFill>
              </a:rPr>
              <a:t>UM MUNDO DE MUDANÇAS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pt-PT" sz="2000" dirty="0" smtClean="0">
                <a:solidFill>
                  <a:schemeClr val="tx1"/>
                </a:solidFill>
              </a:rPr>
              <a:t>GLOBAIS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pt-PT" sz="2000" dirty="0" smtClean="0">
                <a:solidFill>
                  <a:schemeClr val="tx1"/>
                </a:solidFill>
              </a:rPr>
              <a:t>MUITO RÁPIDAS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pt-PT" sz="2000" dirty="0" smtClean="0">
                <a:solidFill>
                  <a:schemeClr val="tx1"/>
                </a:solidFill>
              </a:rPr>
              <a:t>EMPOLGANTES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pt-PT" sz="2000" dirty="0" smtClean="0">
                <a:solidFill>
                  <a:schemeClr val="tx1"/>
                </a:solidFill>
              </a:rPr>
              <a:t>DRAMÁTICAS</a:t>
            </a:r>
          </a:p>
          <a:p>
            <a:r>
              <a:rPr lang="pt-PT" sz="2000" b="1" dirty="0" smtClean="0">
                <a:solidFill>
                  <a:srgbClr val="FF0000"/>
                </a:solidFill>
              </a:rPr>
              <a:t>UM MUNDO ONDE, DA EDUCAÇÃO, SE ESPERA: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pt-PT" sz="2000" dirty="0" smtClean="0">
                <a:solidFill>
                  <a:schemeClr val="tx1"/>
                </a:solidFill>
              </a:rPr>
              <a:t>TUDO, TODAS AS RESPOSTAS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pt-PT" sz="2000" dirty="0" smtClean="0">
                <a:solidFill>
                  <a:schemeClr val="tx1"/>
                </a:solidFill>
              </a:rPr>
              <a:t>MUITO, MAS NÃO TUDO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pt-PT" sz="2000" dirty="0" smtClean="0">
                <a:solidFill>
                  <a:schemeClr val="tx1"/>
                </a:solidFill>
              </a:rPr>
              <a:t>POUCO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pt-PT" sz="2000" dirty="0" smtClean="0">
                <a:solidFill>
                  <a:schemeClr val="tx1"/>
                </a:solidFill>
              </a:rPr>
              <a:t>NADA</a:t>
            </a:r>
          </a:p>
          <a:p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xmlns="" val="341447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864095"/>
          </a:xfrm>
        </p:spPr>
        <p:txBody>
          <a:bodyPr>
            <a:normAutofit/>
          </a:bodyPr>
          <a:lstStyle/>
          <a:p>
            <a:r>
              <a:rPr lang="pt-PT" sz="1800" b="1" dirty="0" smtClean="0">
                <a:solidFill>
                  <a:schemeClr val="tx2">
                    <a:lumMod val="75000"/>
                  </a:schemeClr>
                </a:solidFill>
              </a:rPr>
              <a:t>SER PROFESSOR(A) NOS DIAS DE HOJE</a:t>
            </a:r>
            <a:endParaRPr lang="pt-PT"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5616" y="1844824"/>
            <a:ext cx="6912768" cy="4176464"/>
          </a:xfrm>
        </p:spPr>
        <p:txBody>
          <a:bodyPr>
            <a:normAutofit/>
          </a:bodyPr>
          <a:lstStyle/>
          <a:p>
            <a:r>
              <a:rPr lang="pt-PT" sz="2000" b="1" dirty="0" smtClean="0">
                <a:solidFill>
                  <a:srgbClr val="FF0000"/>
                </a:solidFill>
              </a:rPr>
              <a:t>UMA PROFISSÃO QUE MUDA</a:t>
            </a:r>
          </a:p>
          <a:p>
            <a:endParaRPr lang="pt-PT" sz="2000" b="1" dirty="0" smtClean="0">
              <a:solidFill>
                <a:srgbClr val="FF0000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pt-PT" sz="2000" b="1" dirty="0" smtClean="0">
                <a:solidFill>
                  <a:schemeClr val="tx2">
                    <a:lumMod val="75000"/>
                  </a:schemeClr>
                </a:solidFill>
              </a:rPr>
              <a:t>UMA CONSTRUÇÃO AO LONGO DE 150-200 ANOS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pt-PT" sz="2000" b="1" dirty="0" smtClean="0">
                <a:solidFill>
                  <a:schemeClr val="tx2">
                    <a:lumMod val="75000"/>
                  </a:schemeClr>
                </a:solidFill>
              </a:rPr>
              <a:t>1974-2015: UMA PROCESSO HISTÓRICO DE DIGNIFICAÇÃO DA PROFISSÃO, DE MELHORIA GLOBAL DO SEU ESTATUTO, DE EMPENHAMENTO DA MAIORIA DOS PROFESSORES NA EDUCAÇÃO COMO UMA CAUSA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pt-PT" sz="2000" b="1" dirty="0" smtClean="0">
                <a:solidFill>
                  <a:schemeClr val="tx2">
                    <a:lumMod val="75000"/>
                  </a:schemeClr>
                </a:solidFill>
              </a:rPr>
              <a:t>UMA TRAJECTÓRIA NÃO LINEAR, MARCADA POR AVANÇOS E RECUOS, CONQUISTAS E DERROTAS, RESULTANTE DE TENSÕES ENTRE FORÇAS ANTAGÓNICAS EM PRESENÇA A CADA MOMENTO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pt-PT" sz="2000" b="1" dirty="0" smtClean="0">
              <a:solidFill>
                <a:srgbClr val="FF0000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pt-PT" sz="2000" b="1" dirty="0" smtClean="0">
              <a:solidFill>
                <a:srgbClr val="FF0000"/>
              </a:solidFill>
            </a:endParaRPr>
          </a:p>
          <a:p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xmlns="" val="405255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864095"/>
          </a:xfrm>
        </p:spPr>
        <p:txBody>
          <a:bodyPr>
            <a:normAutofit/>
          </a:bodyPr>
          <a:lstStyle/>
          <a:p>
            <a:r>
              <a:rPr lang="pt-PT" sz="1800" b="1" dirty="0" smtClean="0">
                <a:solidFill>
                  <a:schemeClr val="tx2">
                    <a:lumMod val="75000"/>
                  </a:schemeClr>
                </a:solidFill>
              </a:rPr>
              <a:t>SER PROFESSOR(A) NOS DIAS DE HOJE</a:t>
            </a:r>
            <a:endParaRPr lang="pt-PT"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5616" y="1484784"/>
            <a:ext cx="6912768" cy="4536504"/>
          </a:xfrm>
        </p:spPr>
        <p:txBody>
          <a:bodyPr>
            <a:normAutofit/>
          </a:bodyPr>
          <a:lstStyle/>
          <a:p>
            <a:r>
              <a:rPr lang="pt-PT" sz="2000" b="1" dirty="0" smtClean="0">
                <a:solidFill>
                  <a:srgbClr val="FF0000"/>
                </a:solidFill>
              </a:rPr>
              <a:t>IMAGENS DA PROFISSÃO HOJE</a:t>
            </a:r>
          </a:p>
          <a:p>
            <a:r>
              <a:rPr lang="pt-PT" sz="2000" b="1" dirty="0" smtClean="0">
                <a:solidFill>
                  <a:schemeClr val="tx2">
                    <a:lumMod val="75000"/>
                  </a:schemeClr>
                </a:solidFill>
              </a:rPr>
              <a:t>QUEM SOMOS? COMO ESTAMOS NA PROFISSÃO? COMO NOS COMPARAMOS COM OUTROS?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pt-PT" sz="2000" b="1" dirty="0" smtClean="0">
              <a:solidFill>
                <a:srgbClr val="FF0000"/>
              </a:solidFill>
            </a:endParaRPr>
          </a:p>
          <a:p>
            <a:endParaRPr lang="pt-PT" sz="2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10154077"/>
              </p:ext>
            </p:extLst>
          </p:nvPr>
        </p:nvGraphicFramePr>
        <p:xfrm>
          <a:off x="683567" y="2636912"/>
          <a:ext cx="7632849" cy="33987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03235"/>
                <a:gridCol w="4057280"/>
                <a:gridCol w="1772334"/>
              </a:tblGrid>
              <a:tr h="424846">
                <a:tc>
                  <a:txBody>
                    <a:bodyPr/>
                    <a:lstStyle/>
                    <a:p>
                      <a:r>
                        <a:rPr lang="pt-PT" dirty="0" smtClean="0"/>
                        <a:t>PORTUGAL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⁻x  OCDE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r>
                        <a:rPr lang="pt-PT" dirty="0" smtClean="0"/>
                        <a:t>73.2%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Mulheres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68.1%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r>
                        <a:rPr lang="pt-PT" dirty="0" smtClean="0"/>
                        <a:t>44.7 anos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Idade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42.9 anos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r>
                        <a:rPr lang="pt-PT" dirty="0" smtClean="0"/>
                        <a:t>97.2%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Formação superior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90.9%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r>
                        <a:rPr lang="pt-PT" dirty="0" smtClean="0"/>
                        <a:t>82.1%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Formação profissional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89.8%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r>
                        <a:rPr lang="pt-PT" dirty="0" smtClean="0"/>
                        <a:t>19.4 anos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Anos de experiência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16.1 anos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r>
                        <a:rPr lang="pt-PT" dirty="0" smtClean="0"/>
                        <a:t>94.5%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A tempo inteiro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82.4%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r>
                        <a:rPr lang="pt-PT" dirty="0" smtClean="0"/>
                        <a:t>75.7%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C/ contrato permanente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82.5%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2629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864095"/>
          </a:xfrm>
        </p:spPr>
        <p:txBody>
          <a:bodyPr>
            <a:normAutofit/>
          </a:bodyPr>
          <a:lstStyle/>
          <a:p>
            <a:r>
              <a:rPr lang="pt-PT" sz="1800" b="1" dirty="0" smtClean="0">
                <a:solidFill>
                  <a:schemeClr val="tx2">
                    <a:lumMod val="75000"/>
                  </a:schemeClr>
                </a:solidFill>
              </a:rPr>
              <a:t>SER PROFESSOR(A) NOS DIAS DE HOJE</a:t>
            </a:r>
            <a:endParaRPr lang="pt-PT"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5616" y="1484784"/>
            <a:ext cx="6912768" cy="4536504"/>
          </a:xfrm>
        </p:spPr>
        <p:txBody>
          <a:bodyPr>
            <a:normAutofit/>
          </a:bodyPr>
          <a:lstStyle/>
          <a:p>
            <a:r>
              <a:rPr lang="pt-PT" sz="2000" b="1" dirty="0" smtClean="0">
                <a:solidFill>
                  <a:srgbClr val="FF0000"/>
                </a:solidFill>
              </a:rPr>
              <a:t>IMAGENS DA PROFISSÃO HOJE</a:t>
            </a:r>
          </a:p>
          <a:p>
            <a:r>
              <a:rPr lang="pt-PT" sz="2000" b="1" dirty="0" smtClean="0">
                <a:solidFill>
                  <a:schemeClr val="tx2">
                    <a:lumMod val="75000"/>
                  </a:schemeClr>
                </a:solidFill>
              </a:rPr>
              <a:t>QUEM SOMOS? COMO ESTAMOS NA PROFISSÃO? COMO NOS COMPARAMOS COM OUTROS?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pt-PT" sz="2000" b="1" dirty="0" smtClean="0">
              <a:solidFill>
                <a:srgbClr val="FF0000"/>
              </a:solidFill>
            </a:endParaRPr>
          </a:p>
          <a:p>
            <a:endParaRPr lang="pt-PT" sz="2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32536306"/>
              </p:ext>
            </p:extLst>
          </p:nvPr>
        </p:nvGraphicFramePr>
        <p:xfrm>
          <a:off x="683567" y="2636912"/>
          <a:ext cx="7632849" cy="382361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03235"/>
                <a:gridCol w="4057280"/>
                <a:gridCol w="1772334"/>
              </a:tblGrid>
              <a:tr h="424846">
                <a:tc>
                  <a:txBody>
                    <a:bodyPr/>
                    <a:lstStyle/>
                    <a:p>
                      <a:r>
                        <a:rPr lang="pt-PT" dirty="0" smtClean="0"/>
                        <a:t>PORTUGAL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⁻x  OCDE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r>
                        <a:rPr lang="pt-PT" dirty="0" smtClean="0"/>
                        <a:t>22.6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Nº de alunos por turma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24.1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r>
                        <a:rPr lang="pt-PT" dirty="0" smtClean="0"/>
                        <a:t>21 h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Horário letivo semanal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19 h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r>
                        <a:rPr lang="pt-PT" dirty="0" smtClean="0"/>
                        <a:t>28 h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Horário não letivo semanal: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20</a:t>
                      </a:r>
                      <a:r>
                        <a:rPr lang="pt-PT" baseline="0" dirty="0" smtClean="0"/>
                        <a:t> h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r>
                        <a:rPr lang="pt-PT" dirty="0" smtClean="0"/>
                        <a:t>8.5 h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PT" dirty="0" smtClean="0"/>
                        <a:t>planificação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7 h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r>
                        <a:rPr lang="pt-PT" dirty="0" smtClean="0"/>
                        <a:t>10 h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PT" dirty="0" smtClean="0"/>
                        <a:t>avaliação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5 h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r>
                        <a:rPr lang="pt-PT" dirty="0" smtClean="0"/>
                        <a:t>2 h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PT" dirty="0" smtClean="0"/>
                        <a:t>aconselhamento alunos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2 h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r>
                        <a:rPr lang="pt-PT" dirty="0" smtClean="0"/>
                        <a:t>3.6 h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PT" dirty="0" smtClean="0"/>
                        <a:t>gestão, pais, </a:t>
                      </a:r>
                      <a:r>
                        <a:rPr lang="pt-PT" dirty="0" err="1" smtClean="0"/>
                        <a:t>ativ</a:t>
                      </a:r>
                      <a:r>
                        <a:rPr lang="pt-PT" baseline="0" dirty="0" smtClean="0"/>
                        <a:t> </a:t>
                      </a:r>
                      <a:r>
                        <a:rPr lang="pt-PT" baseline="0" dirty="0" err="1" smtClean="0"/>
                        <a:t>c</a:t>
                      </a:r>
                      <a:r>
                        <a:rPr lang="pt-PT" dirty="0" err="1" smtClean="0"/>
                        <a:t>urric</a:t>
                      </a:r>
                      <a:r>
                        <a:rPr lang="pt-PT" dirty="0" smtClean="0"/>
                        <a:t> n/letivas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3.2 h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r>
                        <a:rPr lang="pt-PT" dirty="0" smtClean="0"/>
                        <a:t>4 h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PT" dirty="0" smtClean="0"/>
                        <a:t>burocracia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3</a:t>
                      </a:r>
                      <a:r>
                        <a:rPr lang="pt-PT" baseline="0" dirty="0" smtClean="0"/>
                        <a:t> h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4657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864095"/>
          </a:xfrm>
        </p:spPr>
        <p:txBody>
          <a:bodyPr>
            <a:normAutofit/>
          </a:bodyPr>
          <a:lstStyle/>
          <a:p>
            <a:r>
              <a:rPr lang="pt-PT" sz="1800" b="1" dirty="0" smtClean="0">
                <a:solidFill>
                  <a:schemeClr val="tx2">
                    <a:lumMod val="75000"/>
                  </a:schemeClr>
                </a:solidFill>
              </a:rPr>
              <a:t>SER PROFESSOR(A) NOS DIAS DE HOJE</a:t>
            </a:r>
            <a:endParaRPr lang="pt-PT"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5616" y="1484784"/>
            <a:ext cx="6912768" cy="4536504"/>
          </a:xfrm>
        </p:spPr>
        <p:txBody>
          <a:bodyPr>
            <a:normAutofit/>
          </a:bodyPr>
          <a:lstStyle/>
          <a:p>
            <a:r>
              <a:rPr lang="pt-PT" sz="2000" b="1" dirty="0" smtClean="0">
                <a:solidFill>
                  <a:srgbClr val="FF0000"/>
                </a:solidFill>
              </a:rPr>
              <a:t>IMAGENS DA PROFISSÃO HOJE</a:t>
            </a:r>
          </a:p>
          <a:p>
            <a:r>
              <a:rPr lang="pt-PT" sz="2000" b="1" dirty="0" smtClean="0">
                <a:solidFill>
                  <a:schemeClr val="tx2">
                    <a:lumMod val="75000"/>
                  </a:schemeClr>
                </a:solidFill>
              </a:rPr>
              <a:t>QUEM SOMOS? COMO ESTAMOS NA PROFISSÃO? COMO NOS COMPARAMOS COM OUTROS?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pt-PT" sz="2000" b="1" dirty="0" smtClean="0">
              <a:solidFill>
                <a:srgbClr val="FF0000"/>
              </a:solidFill>
            </a:endParaRPr>
          </a:p>
          <a:p>
            <a:endParaRPr lang="pt-PT" sz="2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72592109"/>
              </p:ext>
            </p:extLst>
          </p:nvPr>
        </p:nvGraphicFramePr>
        <p:xfrm>
          <a:off x="683567" y="2636912"/>
          <a:ext cx="7632849" cy="325386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03235"/>
                <a:gridCol w="4057280"/>
                <a:gridCol w="1772334"/>
              </a:tblGrid>
              <a:tr h="424846">
                <a:tc>
                  <a:txBody>
                    <a:bodyPr/>
                    <a:lstStyle/>
                    <a:p>
                      <a:r>
                        <a:rPr lang="pt-PT" dirty="0" smtClean="0"/>
                        <a:t>PORTUGAL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Crenças sobre a aprendizagem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⁻x  OCDE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Os alunos devem pensar em soluções para problemas antes de os </a:t>
                      </a:r>
                      <a:r>
                        <a:rPr lang="pt-PT" dirty="0" err="1" smtClean="0"/>
                        <a:t>profs</a:t>
                      </a:r>
                      <a:r>
                        <a:rPr lang="pt-PT" dirty="0" smtClean="0"/>
                        <a:t> as apresentarem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93%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r>
                        <a:rPr lang="pt-PT" dirty="0" smtClean="0"/>
                        <a:t>49%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Os alunos fazem </a:t>
                      </a:r>
                      <a:r>
                        <a:rPr lang="pt-PT" dirty="0" err="1" smtClean="0"/>
                        <a:t>freq</a:t>
                      </a:r>
                      <a:r>
                        <a:rPr lang="pt-PT" dirty="0" smtClean="0"/>
                        <a:t>/ trabalhos em pequeno grupo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47%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r>
                        <a:rPr lang="pt-PT" dirty="0" smtClean="0"/>
                        <a:t>34%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Aprendizagem mediada por </a:t>
                      </a:r>
                      <a:r>
                        <a:rPr lang="pt-PT" dirty="0" err="1" smtClean="0"/>
                        <a:t>tic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37%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r>
                        <a:rPr lang="pt-PT" dirty="0" smtClean="0"/>
                        <a:t>21%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Realização de projetos longos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27.4%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Aprendizagem</a:t>
                      </a:r>
                      <a:r>
                        <a:rPr lang="pt-PT" baseline="0" dirty="0" smtClean="0"/>
                        <a:t> centrada nos alunos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1821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864095"/>
          </a:xfrm>
        </p:spPr>
        <p:txBody>
          <a:bodyPr>
            <a:normAutofit/>
          </a:bodyPr>
          <a:lstStyle/>
          <a:p>
            <a:r>
              <a:rPr lang="pt-PT" sz="1800" b="1" dirty="0" smtClean="0">
                <a:solidFill>
                  <a:schemeClr val="tx2">
                    <a:lumMod val="75000"/>
                  </a:schemeClr>
                </a:solidFill>
              </a:rPr>
              <a:t>SER PROFESSOR(A) NOS DIAS DE HOJE</a:t>
            </a:r>
            <a:endParaRPr lang="pt-PT"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5616" y="1484784"/>
            <a:ext cx="6912768" cy="4536504"/>
          </a:xfrm>
        </p:spPr>
        <p:txBody>
          <a:bodyPr>
            <a:normAutofit/>
          </a:bodyPr>
          <a:lstStyle/>
          <a:p>
            <a:r>
              <a:rPr lang="pt-PT" sz="2000" b="1" dirty="0" smtClean="0">
                <a:solidFill>
                  <a:srgbClr val="FF0000"/>
                </a:solidFill>
              </a:rPr>
              <a:t>IMAGENS DA PROFISSÃO HOJE</a:t>
            </a:r>
          </a:p>
          <a:p>
            <a:r>
              <a:rPr lang="pt-PT" sz="2000" b="1" dirty="0" smtClean="0">
                <a:solidFill>
                  <a:schemeClr val="tx2">
                    <a:lumMod val="75000"/>
                  </a:schemeClr>
                </a:solidFill>
              </a:rPr>
              <a:t>QUEM SOMOS? COMO ESTAMOS NA PROFISSÃO? COMO NOS COMPARAMOS COM OUTROS?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pt-PT" sz="2000" b="1" dirty="0" smtClean="0">
              <a:solidFill>
                <a:srgbClr val="FF0000"/>
              </a:solidFill>
            </a:endParaRPr>
          </a:p>
          <a:p>
            <a:endParaRPr lang="pt-PT" sz="2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27549518"/>
              </p:ext>
            </p:extLst>
          </p:nvPr>
        </p:nvGraphicFramePr>
        <p:xfrm>
          <a:off x="683567" y="2636912"/>
          <a:ext cx="7632849" cy="25546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3235"/>
                <a:gridCol w="4057280"/>
                <a:gridCol w="1772334"/>
              </a:tblGrid>
              <a:tr h="424846">
                <a:tc>
                  <a:txBody>
                    <a:bodyPr/>
                    <a:lstStyle/>
                    <a:p>
                      <a:r>
                        <a:rPr lang="pt-PT" dirty="0" smtClean="0"/>
                        <a:t>PORTUGAL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Clima</a:t>
                      </a:r>
                      <a:r>
                        <a:rPr lang="pt-PT" baseline="0" dirty="0" smtClean="0"/>
                        <a:t> relacional nas aulas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⁻x  OCDE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Cerca</a:t>
                      </a:r>
                      <a:r>
                        <a:rPr lang="pt-PT" baseline="0" dirty="0" smtClean="0"/>
                        <a:t> de </a:t>
                      </a:r>
                      <a:r>
                        <a:rPr lang="pt-PT" dirty="0" smtClean="0"/>
                        <a:t>1/3 do tempo</a:t>
                      </a:r>
                      <a:r>
                        <a:rPr lang="pt-PT" baseline="0" dirty="0" smtClean="0"/>
                        <a:t> de aula a lidar com a indisciplina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25%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r>
                        <a:rPr lang="pt-PT" dirty="0" smtClean="0"/>
                        <a:t>40.4%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Perda de muito tempo a controlar comportamentos dos alunos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29.5%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r>
                        <a:rPr lang="pt-PT" dirty="0" smtClean="0"/>
                        <a:t>31.1%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Demasiado ruído dispersivo nas aulas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26%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r>
                        <a:rPr lang="pt-PT" dirty="0" smtClean="0"/>
                        <a:t>75.8%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Tempo útil das</a:t>
                      </a:r>
                      <a:r>
                        <a:rPr lang="pt-PT" baseline="0" dirty="0" smtClean="0"/>
                        <a:t> aulas para E/A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78.7%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016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864095"/>
          </a:xfrm>
        </p:spPr>
        <p:txBody>
          <a:bodyPr>
            <a:normAutofit/>
          </a:bodyPr>
          <a:lstStyle/>
          <a:p>
            <a:r>
              <a:rPr lang="pt-PT" sz="1800" b="1" dirty="0" smtClean="0">
                <a:solidFill>
                  <a:schemeClr val="tx2">
                    <a:lumMod val="75000"/>
                  </a:schemeClr>
                </a:solidFill>
              </a:rPr>
              <a:t>SER PROFESSOR(A) NOS DIAS DE HOJE</a:t>
            </a:r>
            <a:endParaRPr lang="pt-PT"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5616" y="1484784"/>
            <a:ext cx="6912768" cy="4536504"/>
          </a:xfrm>
        </p:spPr>
        <p:txBody>
          <a:bodyPr>
            <a:normAutofit/>
          </a:bodyPr>
          <a:lstStyle/>
          <a:p>
            <a:r>
              <a:rPr lang="pt-PT" sz="2000" b="1" dirty="0" smtClean="0">
                <a:solidFill>
                  <a:srgbClr val="FF0000"/>
                </a:solidFill>
              </a:rPr>
              <a:t>IMAGENS DA PROFISSÃO HOJE</a:t>
            </a:r>
          </a:p>
          <a:p>
            <a:r>
              <a:rPr lang="pt-PT" sz="2000" b="1" dirty="0" smtClean="0">
                <a:solidFill>
                  <a:schemeClr val="tx2">
                    <a:lumMod val="75000"/>
                  </a:schemeClr>
                </a:solidFill>
              </a:rPr>
              <a:t>QUEM SOMOS? COMO ESTAMOS NA PROFISSÃO? COMO NOS COMPARAMOS COM OUTROS?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pt-PT" sz="2000" b="1" dirty="0" smtClean="0">
              <a:solidFill>
                <a:srgbClr val="FF0000"/>
              </a:solidFill>
            </a:endParaRPr>
          </a:p>
          <a:p>
            <a:endParaRPr lang="pt-PT" sz="2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2287354"/>
              </p:ext>
            </p:extLst>
          </p:nvPr>
        </p:nvGraphicFramePr>
        <p:xfrm>
          <a:off x="683567" y="2636912"/>
          <a:ext cx="7632849" cy="403884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03235"/>
                <a:gridCol w="4057280"/>
                <a:gridCol w="1772334"/>
              </a:tblGrid>
              <a:tr h="424846">
                <a:tc>
                  <a:txBody>
                    <a:bodyPr/>
                    <a:lstStyle/>
                    <a:p>
                      <a:r>
                        <a:rPr lang="pt-PT" dirty="0" smtClean="0"/>
                        <a:t>PORTUGAL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Cooperação</a:t>
                      </a:r>
                      <a:r>
                        <a:rPr lang="pt-PT" baseline="0" dirty="0" smtClean="0"/>
                        <a:t> entre professores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⁻x  OCDE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r>
                        <a:rPr lang="pt-PT" dirty="0" smtClean="0"/>
                        <a:t>2.2%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Nunca discutem</a:t>
                      </a:r>
                      <a:r>
                        <a:rPr lang="pt-PT" baseline="0" dirty="0" smtClean="0"/>
                        <a:t> casos individuais de alunos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3.5%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r>
                        <a:rPr lang="pt-PT" dirty="0" smtClean="0"/>
                        <a:t>2.5%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Nunca trocam materiais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7.4%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r>
                        <a:rPr lang="pt-PT" dirty="0" smtClean="0"/>
                        <a:t>4%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Nunca discutem critérios de avaliação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8.8%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r>
                        <a:rPr lang="pt-PT" dirty="0" smtClean="0"/>
                        <a:t>0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Nunca participam em reuniões de equipa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9.0%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r>
                        <a:rPr lang="pt-PT" dirty="0" smtClean="0"/>
                        <a:t>71%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Nunca observam aulas de outros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43%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r>
                        <a:rPr lang="pt-PT" dirty="0" smtClean="0"/>
                        <a:t>49.5%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Nunca ensinam em equipa numa turma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41%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r>
                        <a:rPr lang="pt-PT" dirty="0" smtClean="0"/>
                        <a:t>16.5%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Nunca trabalham em </a:t>
                      </a:r>
                      <a:r>
                        <a:rPr lang="pt-PT" dirty="0" err="1" smtClean="0"/>
                        <a:t>proj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interdisciplin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21%</a:t>
                      </a:r>
                      <a:endParaRPr lang="pt-PT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r>
                        <a:rPr lang="pt-PT" dirty="0" smtClean="0"/>
                        <a:t>13.2%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Nunca participam em formação </a:t>
                      </a:r>
                      <a:r>
                        <a:rPr lang="pt-PT" dirty="0" err="1" smtClean="0"/>
                        <a:t>colab</a:t>
                      </a:r>
                      <a:r>
                        <a:rPr lang="pt-PT" dirty="0" smtClean="0"/>
                        <a:t>.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15.7%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063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932</Words>
  <Application>Microsoft Office PowerPoint</Application>
  <PresentationFormat>Apresentação no Ecrã (4:3)</PresentationFormat>
  <Paragraphs>233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14</vt:i4>
      </vt:variant>
    </vt:vector>
  </HeadingPairs>
  <TitlesOfParts>
    <vt:vector size="15" baseType="lpstr">
      <vt:lpstr>Tema do Office</vt:lpstr>
      <vt:lpstr>ENCONTRO NACIONAL DO ENSINO PARTICULAR E COOPERATIVO SPGL-FENPROF, LISBOA, 4 DE JULHO DE 2015</vt:lpstr>
      <vt:lpstr>SER PROFESSOR(A) NOS DIAS DE HOJE</vt:lpstr>
      <vt:lpstr>SER PROFESSOR(A) NOS DIAS DE HOJE</vt:lpstr>
      <vt:lpstr>SER PROFESSOR(A) NOS DIAS DE HOJE</vt:lpstr>
      <vt:lpstr>SER PROFESSOR(A) NOS DIAS DE HOJE</vt:lpstr>
      <vt:lpstr>SER PROFESSOR(A) NOS DIAS DE HOJE</vt:lpstr>
      <vt:lpstr>SER PROFESSOR(A) NOS DIAS DE HOJE</vt:lpstr>
      <vt:lpstr>SER PROFESSOR(A) NOS DIAS DE HOJE</vt:lpstr>
      <vt:lpstr>SER PROFESSOR(A) NOS DIAS DE HOJE</vt:lpstr>
      <vt:lpstr>SER PROFESSOR(A) NOS DIAS DE HOJE</vt:lpstr>
      <vt:lpstr>SER PROFESSOR(A) NOS DIAS DE HOJE</vt:lpstr>
      <vt:lpstr>SER PROFESSOR(A) NOS DIAS DE HOJE</vt:lpstr>
      <vt:lpstr>SER PROFESSOR(A) NOS DIAS DE HOJE IMAGENS DA PROFISSÃO HOJE </vt:lpstr>
      <vt:lpstr>SER PROFESSOR(A) NOS DIAS DE HOJE  </vt:lpstr>
    </vt:vector>
  </TitlesOfParts>
  <Company>Faculdade de Psicologia | Instituto de Educação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ENCONTRO NACIONAL DO ENSINO PARTICULAR E COOPERATIVO FENPROF, LISBOA, 4 DE JULHO DE 2015</dc:title>
  <dc:creator>Manuela</dc:creator>
  <cp:lastModifiedBy>Utilizador</cp:lastModifiedBy>
  <cp:revision>24</cp:revision>
  <cp:lastPrinted>2015-07-03T21:20:32Z</cp:lastPrinted>
  <dcterms:created xsi:type="dcterms:W3CDTF">2015-07-02T18:25:24Z</dcterms:created>
  <dcterms:modified xsi:type="dcterms:W3CDTF">2015-07-04T09:26:37Z</dcterms:modified>
</cp:coreProperties>
</file>