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6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7" r:id="rId14"/>
    <p:sldId id="269" r:id="rId15"/>
  </p:sldIdLst>
  <p:sldSz cx="9144000" cy="6858000" type="screen4x3"/>
  <p:notesSz cx="6888163" cy="100203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Destaqu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Estilo Médio 2 - Destaque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Estilo Médio 2 - Destaqu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Estilo Médio 2 - Destaqu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Estilo Médio 2 - Destaqu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Estilo Mé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Estilo Médio 2 - Destaqu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420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1CDF2FD-849F-42D3-8813-35981EC9C40A}" type="doc">
      <dgm:prSet loTypeId="urn:microsoft.com/office/officeart/2005/8/layout/matrix1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PT"/>
        </a:p>
      </dgm:t>
    </dgm:pt>
    <dgm:pt modelId="{D978C670-32CB-486B-8604-C9BC7AD705FA}">
      <dgm:prSet phldrT="[Texto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t-PT" sz="2400" b="1" dirty="0" smtClean="0">
              <a:solidFill>
                <a:srgbClr val="FF0000"/>
              </a:solidFill>
            </a:rPr>
            <a:t>MAIOR AUTO</a:t>
          </a:r>
        </a:p>
        <a:p>
          <a:r>
            <a:rPr lang="pt-PT" sz="2400" b="1" dirty="0" smtClean="0">
              <a:solidFill>
                <a:srgbClr val="FF0000"/>
              </a:solidFill>
            </a:rPr>
            <a:t>CONFIANÇA</a:t>
          </a:r>
          <a:endParaRPr lang="pt-PT" sz="2400" b="1" dirty="0">
            <a:solidFill>
              <a:srgbClr val="FF0000"/>
            </a:solidFill>
          </a:endParaRPr>
        </a:p>
      </dgm:t>
    </dgm:pt>
    <dgm:pt modelId="{55537410-EA27-45BD-83AE-CD239DBEB741}" type="parTrans" cxnId="{F4AD9F49-3DE8-44FA-8A09-DFF651C8E084}">
      <dgm:prSet/>
      <dgm:spPr/>
      <dgm:t>
        <a:bodyPr/>
        <a:lstStyle/>
        <a:p>
          <a:endParaRPr lang="pt-PT"/>
        </a:p>
      </dgm:t>
    </dgm:pt>
    <dgm:pt modelId="{862172E0-DC73-4E77-AC8A-66EE58126284}" type="sibTrans" cxnId="{F4AD9F49-3DE8-44FA-8A09-DFF651C8E084}">
      <dgm:prSet/>
      <dgm:spPr/>
      <dgm:t>
        <a:bodyPr/>
        <a:lstStyle/>
        <a:p>
          <a:endParaRPr lang="pt-PT"/>
        </a:p>
      </dgm:t>
    </dgm:pt>
    <dgm:pt modelId="{0CB9AE32-EAE0-4E93-BC5F-582E8BCED840}">
      <dgm:prSet phldrT="[Texto]" custT="1"/>
      <dgm:spPr>
        <a:solidFill>
          <a:schemeClr val="accent5"/>
        </a:solidFill>
      </dgm:spPr>
      <dgm:t>
        <a:bodyPr/>
        <a:lstStyle/>
        <a:p>
          <a:r>
            <a:rPr lang="pt-PT" sz="2000" dirty="0" smtClean="0"/>
            <a:t>MELHOR  APROVEITAMENTO E COMPORTAMENTO DOS ALUNOS</a:t>
          </a:r>
          <a:endParaRPr lang="pt-PT" sz="2000" dirty="0"/>
        </a:p>
      </dgm:t>
    </dgm:pt>
    <dgm:pt modelId="{D4088835-0295-45CE-8F72-8D9877FA2C86}" type="parTrans" cxnId="{AEBF4350-9A72-48A2-A7D5-D92A896390D7}">
      <dgm:prSet/>
      <dgm:spPr/>
      <dgm:t>
        <a:bodyPr/>
        <a:lstStyle/>
        <a:p>
          <a:endParaRPr lang="pt-PT"/>
        </a:p>
      </dgm:t>
    </dgm:pt>
    <dgm:pt modelId="{98CC736A-D826-4CB0-A04E-90DE6EE6AF58}" type="sibTrans" cxnId="{AEBF4350-9A72-48A2-A7D5-D92A896390D7}">
      <dgm:prSet/>
      <dgm:spPr/>
      <dgm:t>
        <a:bodyPr/>
        <a:lstStyle/>
        <a:p>
          <a:endParaRPr lang="pt-PT"/>
        </a:p>
      </dgm:t>
    </dgm:pt>
    <dgm:pt modelId="{42D154D8-47C5-4C8E-BAB7-3384F0125BCB}">
      <dgm:prSet phldrT="[Texto]" custT="1"/>
      <dgm:spPr>
        <a:solidFill>
          <a:schemeClr val="accent1"/>
        </a:solidFill>
      </dgm:spPr>
      <dgm:t>
        <a:bodyPr/>
        <a:lstStyle/>
        <a:p>
          <a:r>
            <a:rPr lang="pt-PT" sz="2000" dirty="0" smtClean="0"/>
            <a:t>MAIORES POSSIBILIDADES DE PARTICIPAR NA VIDA DA ESCOLA</a:t>
          </a:r>
          <a:endParaRPr lang="pt-PT" sz="2000" dirty="0"/>
        </a:p>
      </dgm:t>
    </dgm:pt>
    <dgm:pt modelId="{9EFEA361-A069-43DD-8F8C-39E6B1CFB088}" type="parTrans" cxnId="{A08933FE-38AB-4486-9A82-3F5E41F19320}">
      <dgm:prSet/>
      <dgm:spPr/>
      <dgm:t>
        <a:bodyPr/>
        <a:lstStyle/>
        <a:p>
          <a:endParaRPr lang="pt-PT"/>
        </a:p>
      </dgm:t>
    </dgm:pt>
    <dgm:pt modelId="{C7702A83-B3CE-499D-BE9E-A3BC35141B6E}" type="sibTrans" cxnId="{A08933FE-38AB-4486-9A82-3F5E41F19320}">
      <dgm:prSet/>
      <dgm:spPr/>
      <dgm:t>
        <a:bodyPr/>
        <a:lstStyle/>
        <a:p>
          <a:endParaRPr lang="pt-PT"/>
        </a:p>
      </dgm:t>
    </dgm:pt>
    <dgm:pt modelId="{E0B72E9E-185C-49F4-A7F8-E13FB37A8E4E}">
      <dgm:prSet phldrT="[Texto]" custT="1"/>
      <dgm:spPr>
        <a:solidFill>
          <a:schemeClr val="accent2">
            <a:lumMod val="50000"/>
          </a:schemeClr>
        </a:solidFill>
      </dgm:spPr>
      <dgm:t>
        <a:bodyPr/>
        <a:lstStyle/>
        <a:p>
          <a:r>
            <a:rPr lang="pt-PT" sz="2000" dirty="0" smtClean="0"/>
            <a:t>MAIS TRABALHO COLABORATIVO COM OS COLEGAS</a:t>
          </a:r>
          <a:endParaRPr lang="pt-PT" sz="2000" dirty="0"/>
        </a:p>
      </dgm:t>
    </dgm:pt>
    <dgm:pt modelId="{2F4995F8-CF80-4510-A504-8FF3E0EF3AE0}" type="parTrans" cxnId="{85C81A8A-4E86-456A-AEFA-A2819628BC57}">
      <dgm:prSet/>
      <dgm:spPr/>
      <dgm:t>
        <a:bodyPr/>
        <a:lstStyle/>
        <a:p>
          <a:endParaRPr lang="pt-PT"/>
        </a:p>
      </dgm:t>
    </dgm:pt>
    <dgm:pt modelId="{70342E71-1520-4347-A425-EB50B8DF3C70}" type="sibTrans" cxnId="{85C81A8A-4E86-456A-AEFA-A2819628BC57}">
      <dgm:prSet/>
      <dgm:spPr/>
      <dgm:t>
        <a:bodyPr/>
        <a:lstStyle/>
        <a:p>
          <a:endParaRPr lang="pt-PT"/>
        </a:p>
      </dgm:t>
    </dgm:pt>
    <dgm:pt modelId="{10442DCA-DADC-4B5B-BA49-DF531552D33D}">
      <dgm:prSet phldrT="[Texto]"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pt-PT" sz="2000" dirty="0" smtClean="0"/>
            <a:t>ORIENTAR /FORMAR OUTROS PROFESSORES</a:t>
          </a:r>
          <a:endParaRPr lang="pt-PT" sz="2000" dirty="0"/>
        </a:p>
      </dgm:t>
    </dgm:pt>
    <dgm:pt modelId="{541E86A2-16D1-49EC-8195-ED66C0E93909}" type="parTrans" cxnId="{D69A9E8C-DADB-4F6A-B445-BDDA97904E5A}">
      <dgm:prSet/>
      <dgm:spPr/>
      <dgm:t>
        <a:bodyPr/>
        <a:lstStyle/>
        <a:p>
          <a:endParaRPr lang="pt-PT"/>
        </a:p>
      </dgm:t>
    </dgm:pt>
    <dgm:pt modelId="{C1886C6C-0F53-467B-847E-4E1EECE57340}" type="sibTrans" cxnId="{D69A9E8C-DADB-4F6A-B445-BDDA97904E5A}">
      <dgm:prSet/>
      <dgm:spPr/>
      <dgm:t>
        <a:bodyPr/>
        <a:lstStyle/>
        <a:p>
          <a:endParaRPr lang="pt-PT"/>
        </a:p>
      </dgm:t>
    </dgm:pt>
    <dgm:pt modelId="{59399CBC-9B7B-4FF6-80BC-CD3ACB09E128}" type="pres">
      <dgm:prSet presAssocID="{D1CDF2FD-849F-42D3-8813-35981EC9C40A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pt-PT"/>
        </a:p>
      </dgm:t>
    </dgm:pt>
    <dgm:pt modelId="{38BE4B8B-4367-4D12-A64E-98F83EAF1F3B}" type="pres">
      <dgm:prSet presAssocID="{D1CDF2FD-849F-42D3-8813-35981EC9C40A}" presName="matrix" presStyleCnt="0"/>
      <dgm:spPr/>
    </dgm:pt>
    <dgm:pt modelId="{D2D50C88-1820-4AAB-9D47-2F6B5C17FE8E}" type="pres">
      <dgm:prSet presAssocID="{D1CDF2FD-849F-42D3-8813-35981EC9C40A}" presName="tile1" presStyleLbl="node1" presStyleIdx="0" presStyleCnt="4"/>
      <dgm:spPr/>
      <dgm:t>
        <a:bodyPr/>
        <a:lstStyle/>
        <a:p>
          <a:endParaRPr lang="pt-PT"/>
        </a:p>
      </dgm:t>
    </dgm:pt>
    <dgm:pt modelId="{5585DBF3-9A32-43FA-9228-7F999AC128F5}" type="pres">
      <dgm:prSet presAssocID="{D1CDF2FD-849F-42D3-8813-35981EC9C40A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A682630C-19F5-41B4-A5A3-67B85E078347}" type="pres">
      <dgm:prSet presAssocID="{D1CDF2FD-849F-42D3-8813-35981EC9C40A}" presName="tile2" presStyleLbl="node1" presStyleIdx="1" presStyleCnt="4"/>
      <dgm:spPr/>
      <dgm:t>
        <a:bodyPr/>
        <a:lstStyle/>
        <a:p>
          <a:endParaRPr lang="pt-PT"/>
        </a:p>
      </dgm:t>
    </dgm:pt>
    <dgm:pt modelId="{688B4295-4F58-4D02-9EA9-776D7B4C4690}" type="pres">
      <dgm:prSet presAssocID="{D1CDF2FD-849F-42D3-8813-35981EC9C40A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83A66625-DD67-4225-ABA0-C39E7126E891}" type="pres">
      <dgm:prSet presAssocID="{D1CDF2FD-849F-42D3-8813-35981EC9C40A}" presName="tile3" presStyleLbl="node1" presStyleIdx="2" presStyleCnt="4"/>
      <dgm:spPr/>
      <dgm:t>
        <a:bodyPr/>
        <a:lstStyle/>
        <a:p>
          <a:endParaRPr lang="pt-PT"/>
        </a:p>
      </dgm:t>
    </dgm:pt>
    <dgm:pt modelId="{E6F5A81B-4C01-4271-B4A2-D526EDB77C5D}" type="pres">
      <dgm:prSet presAssocID="{D1CDF2FD-849F-42D3-8813-35981EC9C40A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FB86987D-035C-4C6D-B475-EBB68C01C51B}" type="pres">
      <dgm:prSet presAssocID="{D1CDF2FD-849F-42D3-8813-35981EC9C40A}" presName="tile4" presStyleLbl="node1" presStyleIdx="3" presStyleCnt="4"/>
      <dgm:spPr/>
      <dgm:t>
        <a:bodyPr/>
        <a:lstStyle/>
        <a:p>
          <a:endParaRPr lang="pt-PT"/>
        </a:p>
      </dgm:t>
    </dgm:pt>
    <dgm:pt modelId="{0E5A23FD-6B55-4E84-B5EB-4BDA18850E8A}" type="pres">
      <dgm:prSet presAssocID="{D1CDF2FD-849F-42D3-8813-35981EC9C40A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3771AD98-290D-4372-A8E9-DDAE7B8516E6}" type="pres">
      <dgm:prSet presAssocID="{D1CDF2FD-849F-42D3-8813-35981EC9C40A}" presName="centerTile" presStyleLbl="fgShp" presStyleIdx="0" presStyleCnt="1" custScaleX="161051" custScaleY="161051">
        <dgm:presLayoutVars>
          <dgm:chMax val="0"/>
          <dgm:chPref val="0"/>
        </dgm:presLayoutVars>
      </dgm:prSet>
      <dgm:spPr/>
      <dgm:t>
        <a:bodyPr/>
        <a:lstStyle/>
        <a:p>
          <a:endParaRPr lang="pt-PT"/>
        </a:p>
      </dgm:t>
    </dgm:pt>
  </dgm:ptLst>
  <dgm:cxnLst>
    <dgm:cxn modelId="{F4AD9F49-3DE8-44FA-8A09-DFF651C8E084}" srcId="{D1CDF2FD-849F-42D3-8813-35981EC9C40A}" destId="{D978C670-32CB-486B-8604-C9BC7AD705FA}" srcOrd="0" destOrd="0" parTransId="{55537410-EA27-45BD-83AE-CD239DBEB741}" sibTransId="{862172E0-DC73-4E77-AC8A-66EE58126284}"/>
    <dgm:cxn modelId="{A08933FE-38AB-4486-9A82-3F5E41F19320}" srcId="{D978C670-32CB-486B-8604-C9BC7AD705FA}" destId="{42D154D8-47C5-4C8E-BAB7-3384F0125BCB}" srcOrd="1" destOrd="0" parTransId="{9EFEA361-A069-43DD-8F8C-39E6B1CFB088}" sibTransId="{C7702A83-B3CE-499D-BE9E-A3BC35141B6E}"/>
    <dgm:cxn modelId="{D69A9E8C-DADB-4F6A-B445-BDDA97904E5A}" srcId="{D978C670-32CB-486B-8604-C9BC7AD705FA}" destId="{10442DCA-DADC-4B5B-BA49-DF531552D33D}" srcOrd="3" destOrd="0" parTransId="{541E86A2-16D1-49EC-8195-ED66C0E93909}" sibTransId="{C1886C6C-0F53-467B-847E-4E1EECE57340}"/>
    <dgm:cxn modelId="{AEBF4350-9A72-48A2-A7D5-D92A896390D7}" srcId="{D978C670-32CB-486B-8604-C9BC7AD705FA}" destId="{0CB9AE32-EAE0-4E93-BC5F-582E8BCED840}" srcOrd="0" destOrd="0" parTransId="{D4088835-0295-45CE-8F72-8D9877FA2C86}" sibTransId="{98CC736A-D826-4CB0-A04E-90DE6EE6AF58}"/>
    <dgm:cxn modelId="{72F6A584-9404-46BD-A07A-456BD857A25E}" type="presOf" srcId="{0CB9AE32-EAE0-4E93-BC5F-582E8BCED840}" destId="{D2D50C88-1820-4AAB-9D47-2F6B5C17FE8E}" srcOrd="0" destOrd="0" presId="urn:microsoft.com/office/officeart/2005/8/layout/matrix1"/>
    <dgm:cxn modelId="{AA44F744-DD0D-4BC5-B629-AEBB863C4B2B}" type="presOf" srcId="{42D154D8-47C5-4C8E-BAB7-3384F0125BCB}" destId="{A682630C-19F5-41B4-A5A3-67B85E078347}" srcOrd="0" destOrd="0" presId="urn:microsoft.com/office/officeart/2005/8/layout/matrix1"/>
    <dgm:cxn modelId="{24F5F6BE-E759-41A3-9A65-7D32F7FAFA09}" type="presOf" srcId="{0CB9AE32-EAE0-4E93-BC5F-582E8BCED840}" destId="{5585DBF3-9A32-43FA-9228-7F999AC128F5}" srcOrd="1" destOrd="0" presId="urn:microsoft.com/office/officeart/2005/8/layout/matrix1"/>
    <dgm:cxn modelId="{78814111-74E1-4427-A1CA-8191A01A4A48}" type="presOf" srcId="{D1CDF2FD-849F-42D3-8813-35981EC9C40A}" destId="{59399CBC-9B7B-4FF6-80BC-CD3ACB09E128}" srcOrd="0" destOrd="0" presId="urn:microsoft.com/office/officeart/2005/8/layout/matrix1"/>
    <dgm:cxn modelId="{2D621D84-612A-42F5-AC22-C265769197F4}" type="presOf" srcId="{42D154D8-47C5-4C8E-BAB7-3384F0125BCB}" destId="{688B4295-4F58-4D02-9EA9-776D7B4C4690}" srcOrd="1" destOrd="0" presId="urn:microsoft.com/office/officeart/2005/8/layout/matrix1"/>
    <dgm:cxn modelId="{4D27FA38-1206-4F83-8A19-23BB9859DF2F}" type="presOf" srcId="{E0B72E9E-185C-49F4-A7F8-E13FB37A8E4E}" destId="{83A66625-DD67-4225-ABA0-C39E7126E891}" srcOrd="0" destOrd="0" presId="urn:microsoft.com/office/officeart/2005/8/layout/matrix1"/>
    <dgm:cxn modelId="{D2D8C378-369D-48C5-8EE7-410EEA76A74C}" type="presOf" srcId="{D978C670-32CB-486B-8604-C9BC7AD705FA}" destId="{3771AD98-290D-4372-A8E9-DDAE7B8516E6}" srcOrd="0" destOrd="0" presId="urn:microsoft.com/office/officeart/2005/8/layout/matrix1"/>
    <dgm:cxn modelId="{94677423-5152-4F76-85A3-A9E6492B88EC}" type="presOf" srcId="{10442DCA-DADC-4B5B-BA49-DF531552D33D}" destId="{FB86987D-035C-4C6D-B475-EBB68C01C51B}" srcOrd="0" destOrd="0" presId="urn:microsoft.com/office/officeart/2005/8/layout/matrix1"/>
    <dgm:cxn modelId="{85C81A8A-4E86-456A-AEFA-A2819628BC57}" srcId="{D978C670-32CB-486B-8604-C9BC7AD705FA}" destId="{E0B72E9E-185C-49F4-A7F8-E13FB37A8E4E}" srcOrd="2" destOrd="0" parTransId="{2F4995F8-CF80-4510-A504-8FF3E0EF3AE0}" sibTransId="{70342E71-1520-4347-A425-EB50B8DF3C70}"/>
    <dgm:cxn modelId="{1CCA5C43-611F-4A84-8355-54F75BE9EC9A}" type="presOf" srcId="{10442DCA-DADC-4B5B-BA49-DF531552D33D}" destId="{0E5A23FD-6B55-4E84-B5EB-4BDA18850E8A}" srcOrd="1" destOrd="0" presId="urn:microsoft.com/office/officeart/2005/8/layout/matrix1"/>
    <dgm:cxn modelId="{B1837357-CAEB-4695-9896-27CA07F7AF8B}" type="presOf" srcId="{E0B72E9E-185C-49F4-A7F8-E13FB37A8E4E}" destId="{E6F5A81B-4C01-4271-B4A2-D526EDB77C5D}" srcOrd="1" destOrd="0" presId="urn:microsoft.com/office/officeart/2005/8/layout/matrix1"/>
    <dgm:cxn modelId="{BC70CB39-1D14-4179-B56A-040FC6F817CF}" type="presParOf" srcId="{59399CBC-9B7B-4FF6-80BC-CD3ACB09E128}" destId="{38BE4B8B-4367-4D12-A64E-98F83EAF1F3B}" srcOrd="0" destOrd="0" presId="urn:microsoft.com/office/officeart/2005/8/layout/matrix1"/>
    <dgm:cxn modelId="{C29D4E1E-BA70-4EF2-9A35-F5A266662716}" type="presParOf" srcId="{38BE4B8B-4367-4D12-A64E-98F83EAF1F3B}" destId="{D2D50C88-1820-4AAB-9D47-2F6B5C17FE8E}" srcOrd="0" destOrd="0" presId="urn:microsoft.com/office/officeart/2005/8/layout/matrix1"/>
    <dgm:cxn modelId="{564F3DEE-7C96-4935-8AD0-E707C49B1366}" type="presParOf" srcId="{38BE4B8B-4367-4D12-A64E-98F83EAF1F3B}" destId="{5585DBF3-9A32-43FA-9228-7F999AC128F5}" srcOrd="1" destOrd="0" presId="urn:microsoft.com/office/officeart/2005/8/layout/matrix1"/>
    <dgm:cxn modelId="{9724A16A-8FB0-4F81-92C2-C84FF6F7774B}" type="presParOf" srcId="{38BE4B8B-4367-4D12-A64E-98F83EAF1F3B}" destId="{A682630C-19F5-41B4-A5A3-67B85E078347}" srcOrd="2" destOrd="0" presId="urn:microsoft.com/office/officeart/2005/8/layout/matrix1"/>
    <dgm:cxn modelId="{B9E9E04D-4601-46F9-95A4-9C5DFC58C52B}" type="presParOf" srcId="{38BE4B8B-4367-4D12-A64E-98F83EAF1F3B}" destId="{688B4295-4F58-4D02-9EA9-776D7B4C4690}" srcOrd="3" destOrd="0" presId="urn:microsoft.com/office/officeart/2005/8/layout/matrix1"/>
    <dgm:cxn modelId="{E255FAE7-0F4D-46D0-A758-9B2E0BA6F0DE}" type="presParOf" srcId="{38BE4B8B-4367-4D12-A64E-98F83EAF1F3B}" destId="{83A66625-DD67-4225-ABA0-C39E7126E891}" srcOrd="4" destOrd="0" presId="urn:microsoft.com/office/officeart/2005/8/layout/matrix1"/>
    <dgm:cxn modelId="{CB591832-D832-4FE8-A30E-A4149DA03C75}" type="presParOf" srcId="{38BE4B8B-4367-4D12-A64E-98F83EAF1F3B}" destId="{E6F5A81B-4C01-4271-B4A2-D526EDB77C5D}" srcOrd="5" destOrd="0" presId="urn:microsoft.com/office/officeart/2005/8/layout/matrix1"/>
    <dgm:cxn modelId="{73060659-7A15-4BC5-A6AC-E2409CCF6645}" type="presParOf" srcId="{38BE4B8B-4367-4D12-A64E-98F83EAF1F3B}" destId="{FB86987D-035C-4C6D-B475-EBB68C01C51B}" srcOrd="6" destOrd="0" presId="urn:microsoft.com/office/officeart/2005/8/layout/matrix1"/>
    <dgm:cxn modelId="{35F86693-1793-4F1F-B156-64AC33B978FE}" type="presParOf" srcId="{38BE4B8B-4367-4D12-A64E-98F83EAF1F3B}" destId="{0E5A23FD-6B55-4E84-B5EB-4BDA18850E8A}" srcOrd="7" destOrd="0" presId="urn:microsoft.com/office/officeart/2005/8/layout/matrix1"/>
    <dgm:cxn modelId="{9E9FBA76-B535-4B41-A453-187BFD88F5DD}" type="presParOf" srcId="{59399CBC-9B7B-4FF6-80BC-CD3ACB09E128}" destId="{3771AD98-290D-4372-A8E9-DDAE7B8516E6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2D50C88-1820-4AAB-9D47-2F6B5C17FE8E}">
      <dsp:nvSpPr>
        <dsp:cNvPr id="0" name=""/>
        <dsp:cNvSpPr/>
      </dsp:nvSpPr>
      <dsp:spPr>
        <a:xfrm rot="16200000">
          <a:off x="694190" y="-694190"/>
          <a:ext cx="2032000" cy="3420380"/>
        </a:xfrm>
        <a:prstGeom prst="round1Rect">
          <a:avLst/>
        </a:prstGeom>
        <a:solidFill>
          <a:schemeClr val="accent5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2000" kern="1200" dirty="0" smtClean="0"/>
            <a:t>MELHOR  APROVEITAMENTO E COMPORTAMENTO DOS ALUNOS</a:t>
          </a:r>
          <a:endParaRPr lang="pt-PT" sz="2000" kern="1200" dirty="0"/>
        </a:p>
      </dsp:txBody>
      <dsp:txXfrm rot="16200000">
        <a:off x="948190" y="-948190"/>
        <a:ext cx="1524000" cy="3420380"/>
      </dsp:txXfrm>
    </dsp:sp>
    <dsp:sp modelId="{A682630C-19F5-41B4-A5A3-67B85E078347}">
      <dsp:nvSpPr>
        <dsp:cNvPr id="0" name=""/>
        <dsp:cNvSpPr/>
      </dsp:nvSpPr>
      <dsp:spPr>
        <a:xfrm>
          <a:off x="3420380" y="0"/>
          <a:ext cx="3420380" cy="2032000"/>
        </a:xfrm>
        <a:prstGeom prst="round1Rect">
          <a:avLst/>
        </a:prstGeom>
        <a:solidFill>
          <a:schemeClr val="accent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2000" kern="1200" dirty="0" smtClean="0"/>
            <a:t>MAIORES POSSIBILIDADES DE PARTICIPAR NA VIDA DA ESCOLA</a:t>
          </a:r>
          <a:endParaRPr lang="pt-PT" sz="2000" kern="1200" dirty="0"/>
        </a:p>
      </dsp:txBody>
      <dsp:txXfrm>
        <a:off x="3420380" y="0"/>
        <a:ext cx="3420380" cy="1524000"/>
      </dsp:txXfrm>
    </dsp:sp>
    <dsp:sp modelId="{83A66625-DD67-4225-ABA0-C39E7126E891}">
      <dsp:nvSpPr>
        <dsp:cNvPr id="0" name=""/>
        <dsp:cNvSpPr/>
      </dsp:nvSpPr>
      <dsp:spPr>
        <a:xfrm rot="10800000">
          <a:off x="0" y="2032000"/>
          <a:ext cx="3420380" cy="2032000"/>
        </a:xfrm>
        <a:prstGeom prst="round1Rect">
          <a:avLst/>
        </a:prstGeom>
        <a:solidFill>
          <a:schemeClr val="accent2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2000" kern="1200" dirty="0" smtClean="0"/>
            <a:t>MAIS TRABALHO COLABORATIVO COM OS COLEGAS</a:t>
          </a:r>
          <a:endParaRPr lang="pt-PT" sz="2000" kern="1200" dirty="0"/>
        </a:p>
      </dsp:txBody>
      <dsp:txXfrm rot="10800000">
        <a:off x="0" y="2539999"/>
        <a:ext cx="3420380" cy="1524000"/>
      </dsp:txXfrm>
    </dsp:sp>
    <dsp:sp modelId="{FB86987D-035C-4C6D-B475-EBB68C01C51B}">
      <dsp:nvSpPr>
        <dsp:cNvPr id="0" name=""/>
        <dsp:cNvSpPr/>
      </dsp:nvSpPr>
      <dsp:spPr>
        <a:xfrm rot="5400000">
          <a:off x="4114570" y="1337810"/>
          <a:ext cx="2032000" cy="3420380"/>
        </a:xfrm>
        <a:prstGeom prst="round1Rect">
          <a:avLst/>
        </a:prstGeom>
        <a:solidFill>
          <a:schemeClr val="accent2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2000" kern="1200" dirty="0" smtClean="0"/>
            <a:t>ORIENTAR /FORMAR OUTROS PROFESSORES</a:t>
          </a:r>
          <a:endParaRPr lang="pt-PT" sz="2000" kern="1200" dirty="0"/>
        </a:p>
      </dsp:txBody>
      <dsp:txXfrm rot="5400000">
        <a:off x="4368570" y="1591809"/>
        <a:ext cx="1524000" cy="3420380"/>
      </dsp:txXfrm>
    </dsp:sp>
    <dsp:sp modelId="{3771AD98-290D-4372-A8E9-DDAE7B8516E6}">
      <dsp:nvSpPr>
        <dsp:cNvPr id="0" name=""/>
        <dsp:cNvSpPr/>
      </dsp:nvSpPr>
      <dsp:spPr>
        <a:xfrm>
          <a:off x="1767813" y="1213860"/>
          <a:ext cx="3305133" cy="1636278"/>
        </a:xfrm>
        <a:prstGeom prst="roundRect">
          <a:avLst/>
        </a:prstGeom>
        <a:solidFill>
          <a:schemeClr val="lt1"/>
        </a:solidFill>
        <a:ln w="25400" cap="flat" cmpd="sng" algn="ctr">
          <a:solidFill>
            <a:schemeClr val="dk1"/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2400" b="1" kern="1200" dirty="0" smtClean="0">
              <a:solidFill>
                <a:srgbClr val="FF0000"/>
              </a:solidFill>
            </a:rPr>
            <a:t>MAIOR AUTO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2400" b="1" kern="1200" dirty="0" smtClean="0">
              <a:solidFill>
                <a:srgbClr val="FF0000"/>
              </a:solidFill>
            </a:rPr>
            <a:t>CONFIANÇA</a:t>
          </a:r>
          <a:endParaRPr lang="pt-PT" sz="2400" b="1" kern="1200" dirty="0">
            <a:solidFill>
              <a:srgbClr val="FF0000"/>
            </a:solidFill>
          </a:endParaRPr>
        </a:p>
      </dsp:txBody>
      <dsp:txXfrm>
        <a:off x="1767813" y="1213860"/>
        <a:ext cx="3305133" cy="163627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quarter" idx="1"/>
          </p:nvPr>
        </p:nvSpPr>
        <p:spPr>
          <a:xfrm>
            <a:off x="3901698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6351F679-D2FA-4FBA-BF34-72D76E552E54}" type="datetimeFigureOut">
              <a:rPr lang="pt-PT" smtClean="0"/>
              <a:pPr/>
              <a:t>04-07-2015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2"/>
          </p:nvPr>
        </p:nvSpPr>
        <p:spPr>
          <a:xfrm>
            <a:off x="0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3"/>
          </p:nvPr>
        </p:nvSpPr>
        <p:spPr>
          <a:xfrm>
            <a:off x="3901698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AB3E6284-006B-4FF6-9926-D0ADB4A665BA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xmlns="" val="5746466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 smtClean="0"/>
              <a:t>Faça clique para editar o estilo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5FE89-569A-4FA7-93D3-D08881849238}" type="datetimeFigureOut">
              <a:rPr lang="pt-PT" smtClean="0"/>
              <a:pPr/>
              <a:t>04-07-2015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F230F-5EA4-48B7-8C5D-6210473B69C9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xmlns="" val="17612239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5FE89-569A-4FA7-93D3-D08881849238}" type="datetimeFigureOut">
              <a:rPr lang="pt-PT" smtClean="0"/>
              <a:pPr/>
              <a:t>04-07-2015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F230F-5EA4-48B7-8C5D-6210473B69C9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xmlns="" val="33213602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5FE89-569A-4FA7-93D3-D08881849238}" type="datetimeFigureOut">
              <a:rPr lang="pt-PT" smtClean="0"/>
              <a:pPr/>
              <a:t>04-07-2015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F230F-5EA4-48B7-8C5D-6210473B69C9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xmlns="" val="6548864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5FE89-569A-4FA7-93D3-D08881849238}" type="datetimeFigureOut">
              <a:rPr lang="pt-PT" smtClean="0"/>
              <a:pPr/>
              <a:t>04-07-2015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F230F-5EA4-48B7-8C5D-6210473B69C9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xmlns="" val="16677437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5FE89-569A-4FA7-93D3-D08881849238}" type="datetimeFigureOut">
              <a:rPr lang="pt-PT" smtClean="0"/>
              <a:pPr/>
              <a:t>04-07-2015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F230F-5EA4-48B7-8C5D-6210473B69C9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xmlns="" val="987188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5FE89-569A-4FA7-93D3-D08881849238}" type="datetimeFigureOut">
              <a:rPr lang="pt-PT" smtClean="0"/>
              <a:pPr/>
              <a:t>04-07-2015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F230F-5EA4-48B7-8C5D-6210473B69C9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xmlns="" val="37077445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5FE89-569A-4FA7-93D3-D08881849238}" type="datetimeFigureOut">
              <a:rPr lang="pt-PT" smtClean="0"/>
              <a:pPr/>
              <a:t>04-07-2015</a:t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F230F-5EA4-48B7-8C5D-6210473B69C9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xmlns="" val="34543602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5FE89-569A-4FA7-93D3-D08881849238}" type="datetimeFigureOut">
              <a:rPr lang="pt-PT" smtClean="0"/>
              <a:pPr/>
              <a:t>04-07-2015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F230F-5EA4-48B7-8C5D-6210473B69C9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xmlns="" val="25577909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5FE89-569A-4FA7-93D3-D08881849238}" type="datetimeFigureOut">
              <a:rPr lang="pt-PT" smtClean="0"/>
              <a:pPr/>
              <a:t>04-07-2015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F230F-5EA4-48B7-8C5D-6210473B69C9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xmlns="" val="41079106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5FE89-569A-4FA7-93D3-D08881849238}" type="datetimeFigureOut">
              <a:rPr lang="pt-PT" smtClean="0"/>
              <a:pPr/>
              <a:t>04-07-2015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F230F-5EA4-48B7-8C5D-6210473B69C9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xmlns="" val="5855189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5FE89-569A-4FA7-93D3-D08881849238}" type="datetimeFigureOut">
              <a:rPr lang="pt-PT" smtClean="0"/>
              <a:pPr/>
              <a:t>04-07-2015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F230F-5EA4-48B7-8C5D-6210473B69C9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xmlns="" val="34962885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35FE89-569A-4FA7-93D3-D08881849238}" type="datetimeFigureOut">
              <a:rPr lang="pt-PT" smtClean="0"/>
              <a:pPr/>
              <a:t>04-07-2015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4F230F-5EA4-48B7-8C5D-6210473B69C9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xmlns="" val="40883239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908721"/>
            <a:ext cx="7772400" cy="1080119"/>
          </a:xfrm>
        </p:spPr>
        <p:txBody>
          <a:bodyPr>
            <a:normAutofit/>
          </a:bodyPr>
          <a:lstStyle/>
          <a:p>
            <a:r>
              <a:rPr lang="pt-PT" sz="2000" dirty="0" smtClean="0"/>
              <a:t>ENCONTRO NACIONAL DO ENSINO PARTICULAR E COOPERATIVO</a:t>
            </a:r>
            <a:br>
              <a:rPr lang="pt-PT" sz="2000" dirty="0" smtClean="0"/>
            </a:br>
            <a:r>
              <a:rPr lang="pt-PT" sz="2000" dirty="0" smtClean="0"/>
              <a:t>SPGL-FENPROF, LISBOA, 4 DE JULHO DE 2015</a:t>
            </a:r>
            <a:endParaRPr lang="pt-PT" sz="20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636912"/>
            <a:ext cx="6400800" cy="3001888"/>
          </a:xfrm>
        </p:spPr>
        <p:txBody>
          <a:bodyPr>
            <a:normAutofit/>
          </a:bodyPr>
          <a:lstStyle/>
          <a:p>
            <a:r>
              <a:rPr lang="pt-PT" sz="2400" b="1" dirty="0" smtClean="0">
                <a:solidFill>
                  <a:schemeClr val="tx2">
                    <a:lumMod val="75000"/>
                  </a:schemeClr>
                </a:solidFill>
              </a:rPr>
              <a:t>SER PROFESSOR(A) NOS DIAS DE HOJE</a:t>
            </a:r>
          </a:p>
          <a:p>
            <a:endParaRPr lang="pt-PT" sz="2400" b="1" dirty="0">
              <a:solidFill>
                <a:schemeClr val="tx2">
                  <a:lumMod val="75000"/>
                </a:schemeClr>
              </a:solidFill>
            </a:endParaRPr>
          </a:p>
          <a:p>
            <a:endParaRPr lang="pt-PT" sz="24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endParaRPr lang="pt-PT" sz="20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pt-PT" sz="2000" b="1" dirty="0" smtClean="0">
                <a:solidFill>
                  <a:schemeClr val="tx2">
                    <a:lumMod val="75000"/>
                  </a:schemeClr>
                </a:solidFill>
              </a:rPr>
              <a:t>MANUELA ESTEVES</a:t>
            </a:r>
          </a:p>
          <a:p>
            <a:r>
              <a:rPr lang="pt-PT" sz="2000" b="1" dirty="0" smtClean="0">
                <a:solidFill>
                  <a:schemeClr val="tx2">
                    <a:lumMod val="75000"/>
                  </a:schemeClr>
                </a:solidFill>
              </a:rPr>
              <a:t>INSTITUTO DE EDUCAÇÃO – UNIVERSIDADE DE LISBOA</a:t>
            </a:r>
            <a:endParaRPr lang="pt-PT" sz="2000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86923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764705"/>
            <a:ext cx="7772400" cy="864095"/>
          </a:xfrm>
        </p:spPr>
        <p:txBody>
          <a:bodyPr>
            <a:normAutofit/>
          </a:bodyPr>
          <a:lstStyle/>
          <a:p>
            <a:r>
              <a:rPr lang="pt-PT" sz="1800" b="1" dirty="0" smtClean="0">
                <a:solidFill>
                  <a:schemeClr val="tx2">
                    <a:lumMod val="75000"/>
                  </a:schemeClr>
                </a:solidFill>
              </a:rPr>
              <a:t>SER PROFESSOR(A) NOS DIAS DE HOJE</a:t>
            </a:r>
            <a:endParaRPr lang="pt-PT" sz="1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15616" y="1484784"/>
            <a:ext cx="6912768" cy="4536504"/>
          </a:xfrm>
        </p:spPr>
        <p:txBody>
          <a:bodyPr>
            <a:normAutofit/>
          </a:bodyPr>
          <a:lstStyle/>
          <a:p>
            <a:r>
              <a:rPr lang="pt-PT" sz="2000" b="1" dirty="0" smtClean="0">
                <a:solidFill>
                  <a:srgbClr val="FF0000"/>
                </a:solidFill>
              </a:rPr>
              <a:t>IMAGENS DA PROFISSÃO HOJE</a:t>
            </a:r>
          </a:p>
          <a:p>
            <a:r>
              <a:rPr lang="pt-PT" sz="2000" b="1" dirty="0" smtClean="0">
                <a:solidFill>
                  <a:schemeClr val="tx2">
                    <a:lumMod val="75000"/>
                  </a:schemeClr>
                </a:solidFill>
              </a:rPr>
              <a:t>QUEM SOMOS? COMO ESTAMOS NA PROFISSÃO? COMO NOS COMPARAMOS COM OUTROS?</a:t>
            </a:r>
          </a:p>
          <a:p>
            <a:pPr marL="342900" indent="-342900" algn="l">
              <a:buFont typeface="Wingdings" panose="05000000000000000000" pitchFamily="2" charset="2"/>
              <a:buChar char="q"/>
            </a:pPr>
            <a:endParaRPr lang="pt-PT" sz="2000" b="1" dirty="0" smtClean="0">
              <a:solidFill>
                <a:srgbClr val="FF0000"/>
              </a:solidFill>
            </a:endParaRPr>
          </a:p>
          <a:p>
            <a:endParaRPr lang="pt-PT" sz="2000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035442661"/>
              </p:ext>
            </p:extLst>
          </p:nvPr>
        </p:nvGraphicFramePr>
        <p:xfrm>
          <a:off x="683567" y="2636912"/>
          <a:ext cx="7632849" cy="361400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803235"/>
                <a:gridCol w="4057280"/>
                <a:gridCol w="1772334"/>
              </a:tblGrid>
              <a:tr h="424846">
                <a:tc>
                  <a:txBody>
                    <a:bodyPr/>
                    <a:lstStyle/>
                    <a:p>
                      <a:r>
                        <a:rPr lang="pt-PT" dirty="0" smtClean="0"/>
                        <a:t>PORTUGAL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/>
                        <a:t>Participação</a:t>
                      </a:r>
                      <a:r>
                        <a:rPr lang="pt-PT" baseline="0" dirty="0" smtClean="0"/>
                        <a:t> na formação contínua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⁻x  OCDE</a:t>
                      </a:r>
                      <a:endParaRPr lang="pt-PT" dirty="0"/>
                    </a:p>
                  </a:txBody>
                  <a:tcPr/>
                </a:tc>
              </a:tr>
              <a:tr h="424846">
                <a:tc>
                  <a:txBody>
                    <a:bodyPr/>
                    <a:lstStyle/>
                    <a:p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Conhecimento e compreensão da matéria a ensinar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73%</a:t>
                      </a:r>
                      <a:endParaRPr lang="pt-PT" dirty="0"/>
                    </a:p>
                  </a:txBody>
                  <a:tcPr/>
                </a:tc>
              </a:tr>
              <a:tr h="424846">
                <a:tc>
                  <a:txBody>
                    <a:bodyPr/>
                    <a:lstStyle/>
                    <a:p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Competências</a:t>
                      </a:r>
                      <a:r>
                        <a:rPr lang="pt-PT" baseline="0" dirty="0" smtClean="0"/>
                        <a:t> didáticas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68%</a:t>
                      </a:r>
                      <a:endParaRPr lang="pt-PT" dirty="0"/>
                    </a:p>
                  </a:txBody>
                  <a:tcPr/>
                </a:tc>
              </a:tr>
              <a:tr h="424846">
                <a:tc>
                  <a:txBody>
                    <a:bodyPr/>
                    <a:lstStyle/>
                    <a:p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Conhecimentos</a:t>
                      </a:r>
                      <a:r>
                        <a:rPr lang="pt-PT" baseline="0" dirty="0" smtClean="0"/>
                        <a:t> curriculares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56%</a:t>
                      </a:r>
                      <a:endParaRPr lang="pt-PT" dirty="0"/>
                    </a:p>
                  </a:txBody>
                  <a:tcPr/>
                </a:tc>
              </a:tr>
              <a:tr h="424846">
                <a:tc>
                  <a:txBody>
                    <a:bodyPr/>
                    <a:lstStyle/>
                    <a:p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Ensino com uso de TIC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54%</a:t>
                      </a:r>
                      <a:endParaRPr lang="pt-PT" dirty="0"/>
                    </a:p>
                  </a:txBody>
                  <a:tcPr/>
                </a:tc>
              </a:tr>
              <a:tr h="424846">
                <a:tc>
                  <a:txBody>
                    <a:bodyPr/>
                    <a:lstStyle/>
                    <a:p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Disciplina</a:t>
                      </a:r>
                      <a:r>
                        <a:rPr lang="pt-PT" baseline="0" dirty="0" smtClean="0"/>
                        <a:t> e gestão da aula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43%</a:t>
                      </a:r>
                      <a:endParaRPr lang="pt-PT" dirty="0"/>
                    </a:p>
                  </a:txBody>
                  <a:tcPr/>
                </a:tc>
              </a:tr>
              <a:tr h="424846">
                <a:tc>
                  <a:txBody>
                    <a:bodyPr/>
                    <a:lstStyle/>
                    <a:p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Aprendizagem individualizada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41%</a:t>
                      </a:r>
                      <a:endParaRPr lang="pt-PT" dirty="0"/>
                    </a:p>
                  </a:txBody>
                  <a:tcPr/>
                </a:tc>
              </a:tr>
              <a:tr h="424846">
                <a:tc>
                  <a:txBody>
                    <a:bodyPr/>
                    <a:lstStyle/>
                    <a:p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……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PT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483176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764705"/>
            <a:ext cx="7772400" cy="864095"/>
          </a:xfrm>
        </p:spPr>
        <p:txBody>
          <a:bodyPr>
            <a:normAutofit/>
          </a:bodyPr>
          <a:lstStyle/>
          <a:p>
            <a:r>
              <a:rPr lang="pt-PT" sz="1800" b="1" dirty="0" smtClean="0">
                <a:solidFill>
                  <a:schemeClr val="tx2">
                    <a:lumMod val="75000"/>
                  </a:schemeClr>
                </a:solidFill>
              </a:rPr>
              <a:t>SER PROFESSOR(A) NOS DIAS DE HOJE</a:t>
            </a:r>
            <a:endParaRPr lang="pt-PT" sz="1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15616" y="1484784"/>
            <a:ext cx="6912768" cy="4536504"/>
          </a:xfrm>
        </p:spPr>
        <p:txBody>
          <a:bodyPr>
            <a:normAutofit/>
          </a:bodyPr>
          <a:lstStyle/>
          <a:p>
            <a:r>
              <a:rPr lang="pt-PT" sz="2000" b="1" dirty="0" smtClean="0">
                <a:solidFill>
                  <a:srgbClr val="FF0000"/>
                </a:solidFill>
              </a:rPr>
              <a:t>IMAGENS DA PROFISSÃO HOJE</a:t>
            </a:r>
          </a:p>
          <a:p>
            <a:r>
              <a:rPr lang="pt-PT" sz="2000" b="1" dirty="0" smtClean="0">
                <a:solidFill>
                  <a:schemeClr val="tx2">
                    <a:lumMod val="75000"/>
                  </a:schemeClr>
                </a:solidFill>
              </a:rPr>
              <a:t>QUEM SOMOS? COMO ESTAMOS NA PROFISSÃO? COMO NOS COMPARAMOS COM OUTROS?</a:t>
            </a:r>
          </a:p>
          <a:p>
            <a:pPr marL="342900" indent="-342900" algn="l">
              <a:buFont typeface="Wingdings" panose="05000000000000000000" pitchFamily="2" charset="2"/>
              <a:buChar char="q"/>
            </a:pPr>
            <a:endParaRPr lang="pt-PT" sz="2000" b="1" dirty="0" smtClean="0">
              <a:solidFill>
                <a:srgbClr val="FF0000"/>
              </a:solidFill>
            </a:endParaRPr>
          </a:p>
          <a:p>
            <a:endParaRPr lang="pt-PT" sz="2000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538901966"/>
              </p:ext>
            </p:extLst>
          </p:nvPr>
        </p:nvGraphicFramePr>
        <p:xfrm>
          <a:off x="683567" y="2636912"/>
          <a:ext cx="7632849" cy="361400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803235"/>
                <a:gridCol w="4057280"/>
                <a:gridCol w="1772334"/>
              </a:tblGrid>
              <a:tr h="424846">
                <a:tc>
                  <a:txBody>
                    <a:bodyPr/>
                    <a:lstStyle/>
                    <a:p>
                      <a:r>
                        <a:rPr lang="pt-PT" dirty="0" smtClean="0"/>
                        <a:t>PORTUGAL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/>
                        <a:t>Entraves</a:t>
                      </a:r>
                      <a:r>
                        <a:rPr lang="pt-PT" baseline="0" dirty="0" smtClean="0"/>
                        <a:t> à p</a:t>
                      </a:r>
                      <a:r>
                        <a:rPr lang="pt-PT" dirty="0" smtClean="0"/>
                        <a:t>articipação</a:t>
                      </a:r>
                      <a:r>
                        <a:rPr lang="pt-PT" baseline="0" dirty="0" smtClean="0"/>
                        <a:t> na formação contínua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⁻x  OCDE</a:t>
                      </a:r>
                      <a:endParaRPr lang="pt-PT" dirty="0"/>
                    </a:p>
                  </a:txBody>
                  <a:tcPr/>
                </a:tc>
              </a:tr>
              <a:tr h="424846">
                <a:tc>
                  <a:txBody>
                    <a:bodyPr/>
                    <a:lstStyle/>
                    <a:p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Conflito c/ o horário de trabalho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51%</a:t>
                      </a:r>
                      <a:endParaRPr lang="pt-PT" dirty="0"/>
                    </a:p>
                  </a:txBody>
                  <a:tcPr/>
                </a:tc>
              </a:tr>
              <a:tr h="424846">
                <a:tc>
                  <a:txBody>
                    <a:bodyPr/>
                    <a:lstStyle/>
                    <a:p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Falta de incentivos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48%</a:t>
                      </a:r>
                      <a:endParaRPr lang="pt-PT" dirty="0"/>
                    </a:p>
                  </a:txBody>
                  <a:tcPr/>
                </a:tc>
              </a:tr>
              <a:tr h="424846">
                <a:tc>
                  <a:txBody>
                    <a:bodyPr/>
                    <a:lstStyle/>
                    <a:p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Preço das ações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44%</a:t>
                      </a:r>
                      <a:endParaRPr lang="pt-PT" dirty="0"/>
                    </a:p>
                  </a:txBody>
                  <a:tcPr/>
                </a:tc>
              </a:tr>
              <a:tr h="424846">
                <a:tc>
                  <a:txBody>
                    <a:bodyPr/>
                    <a:lstStyle/>
                    <a:p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Falta de ações relevantes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39%</a:t>
                      </a:r>
                      <a:endParaRPr lang="pt-PT" dirty="0"/>
                    </a:p>
                  </a:txBody>
                  <a:tcPr/>
                </a:tc>
              </a:tr>
              <a:tr h="424846">
                <a:tc>
                  <a:txBody>
                    <a:bodyPr/>
                    <a:lstStyle/>
                    <a:p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Falta de tempo (razões familiares)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35%</a:t>
                      </a:r>
                      <a:endParaRPr lang="pt-PT" dirty="0"/>
                    </a:p>
                  </a:txBody>
                  <a:tcPr/>
                </a:tc>
              </a:tr>
              <a:tr h="424846">
                <a:tc>
                  <a:txBody>
                    <a:bodyPr/>
                    <a:lstStyle/>
                    <a:p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Falta de apoio do empregador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30%</a:t>
                      </a:r>
                      <a:endParaRPr lang="pt-PT" dirty="0"/>
                    </a:p>
                  </a:txBody>
                  <a:tcPr/>
                </a:tc>
              </a:tr>
              <a:tr h="424846">
                <a:tc>
                  <a:txBody>
                    <a:bodyPr/>
                    <a:lstStyle/>
                    <a:p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Não podem aceder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10%</a:t>
                      </a:r>
                      <a:endParaRPr lang="pt-PT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847873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764705"/>
            <a:ext cx="7772400" cy="864095"/>
          </a:xfrm>
        </p:spPr>
        <p:txBody>
          <a:bodyPr>
            <a:normAutofit/>
          </a:bodyPr>
          <a:lstStyle/>
          <a:p>
            <a:r>
              <a:rPr lang="pt-PT" sz="1800" b="1" dirty="0" smtClean="0">
                <a:solidFill>
                  <a:schemeClr val="tx2">
                    <a:lumMod val="75000"/>
                  </a:schemeClr>
                </a:solidFill>
              </a:rPr>
              <a:t>SER PROFESSOR(A) NOS DIAS DE HOJE</a:t>
            </a:r>
            <a:endParaRPr lang="pt-PT" sz="1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15616" y="1484784"/>
            <a:ext cx="6912768" cy="4536504"/>
          </a:xfrm>
        </p:spPr>
        <p:txBody>
          <a:bodyPr>
            <a:normAutofit/>
          </a:bodyPr>
          <a:lstStyle/>
          <a:p>
            <a:r>
              <a:rPr lang="pt-PT" sz="2000" b="1" dirty="0" smtClean="0">
                <a:solidFill>
                  <a:srgbClr val="FF0000"/>
                </a:solidFill>
              </a:rPr>
              <a:t>IMAGENS DA PROFISSÃO HOJE</a:t>
            </a:r>
          </a:p>
          <a:p>
            <a:r>
              <a:rPr lang="pt-PT" sz="2000" b="1" dirty="0" smtClean="0">
                <a:solidFill>
                  <a:schemeClr val="tx2">
                    <a:lumMod val="75000"/>
                  </a:schemeClr>
                </a:solidFill>
              </a:rPr>
              <a:t>QUEM SOMOS? COMO ESTAMOS NA PROFISSÃO? COMO NOS COMPARAMOS COM OUTROS?</a:t>
            </a:r>
          </a:p>
          <a:p>
            <a:pPr marL="342900" indent="-342900" algn="l">
              <a:buFont typeface="Wingdings" panose="05000000000000000000" pitchFamily="2" charset="2"/>
              <a:buChar char="q"/>
            </a:pPr>
            <a:endParaRPr lang="pt-PT" sz="2000" b="1" dirty="0" smtClean="0">
              <a:solidFill>
                <a:srgbClr val="FF0000"/>
              </a:solidFill>
            </a:endParaRPr>
          </a:p>
          <a:p>
            <a:endParaRPr lang="pt-PT" sz="2000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031724050"/>
              </p:ext>
            </p:extLst>
          </p:nvPr>
        </p:nvGraphicFramePr>
        <p:xfrm>
          <a:off x="683567" y="2636912"/>
          <a:ext cx="7632849" cy="25546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3235"/>
                <a:gridCol w="4057280"/>
                <a:gridCol w="1772334"/>
              </a:tblGrid>
              <a:tr h="424846">
                <a:tc>
                  <a:txBody>
                    <a:bodyPr/>
                    <a:lstStyle/>
                    <a:p>
                      <a:r>
                        <a:rPr lang="pt-PT" dirty="0" smtClean="0"/>
                        <a:t>PORTUGAL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Satisfação</a:t>
                      </a:r>
                      <a:r>
                        <a:rPr lang="pt-PT" baseline="0" dirty="0" smtClean="0"/>
                        <a:t> com a profissão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⁻x  OCDE</a:t>
                      </a:r>
                      <a:endParaRPr lang="pt-PT" dirty="0"/>
                    </a:p>
                  </a:txBody>
                  <a:tcPr/>
                </a:tc>
              </a:tr>
              <a:tr h="424846">
                <a:tc>
                  <a:txBody>
                    <a:bodyPr/>
                    <a:lstStyle/>
                    <a:p>
                      <a:r>
                        <a:rPr lang="pt-PT" dirty="0" smtClean="0"/>
                        <a:t>94.1%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Estou satisfeito(a) c/ o meu emprego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91%</a:t>
                      </a:r>
                      <a:endParaRPr lang="pt-PT" dirty="0"/>
                    </a:p>
                  </a:txBody>
                  <a:tcPr/>
                </a:tc>
              </a:tr>
              <a:tr h="424846">
                <a:tc>
                  <a:txBody>
                    <a:bodyPr/>
                    <a:lstStyle/>
                    <a:p>
                      <a:r>
                        <a:rPr lang="pt-PT" dirty="0" smtClean="0"/>
                        <a:t>71.6%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Se voltasse a escolher uma profissão, optava por ser professor(a)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78%</a:t>
                      </a:r>
                      <a:endParaRPr lang="pt-PT" dirty="0"/>
                    </a:p>
                  </a:txBody>
                  <a:tcPr/>
                </a:tc>
              </a:tr>
              <a:tr h="424846">
                <a:tc>
                  <a:txBody>
                    <a:bodyPr/>
                    <a:lstStyle/>
                    <a:p>
                      <a:r>
                        <a:rPr lang="pt-PT" dirty="0" smtClean="0"/>
                        <a:t>10.5%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Ser professor é uma profissão socialmente estimada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32%</a:t>
                      </a:r>
                      <a:endParaRPr lang="pt-PT" dirty="0"/>
                    </a:p>
                  </a:txBody>
                  <a:tcPr/>
                </a:tc>
              </a:tr>
              <a:tr h="424846">
                <a:tc>
                  <a:txBody>
                    <a:bodyPr/>
                    <a:lstStyle/>
                    <a:p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PT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139819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764705"/>
            <a:ext cx="7772400" cy="864095"/>
          </a:xfrm>
        </p:spPr>
        <p:txBody>
          <a:bodyPr>
            <a:noAutofit/>
          </a:bodyPr>
          <a:lstStyle/>
          <a:p>
            <a:r>
              <a:rPr lang="pt-PT" sz="1800" b="1" dirty="0" smtClean="0">
                <a:solidFill>
                  <a:schemeClr val="tx2">
                    <a:lumMod val="75000"/>
                  </a:schemeClr>
                </a:solidFill>
              </a:rPr>
              <a:t>SER PROFESSOR(A) NOS DIAS DE HOJE</a:t>
            </a:r>
            <a:br>
              <a:rPr lang="pt-PT" sz="1800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pt-PT" sz="1800" b="1" dirty="0">
                <a:solidFill>
                  <a:srgbClr val="FF0000"/>
                </a:solidFill>
              </a:rPr>
              <a:t>IMAGENS DA PROFISSÃO HOJE</a:t>
            </a:r>
            <a:br>
              <a:rPr lang="pt-PT" sz="1800" b="1" dirty="0">
                <a:solidFill>
                  <a:srgbClr val="FF0000"/>
                </a:solidFill>
              </a:rPr>
            </a:br>
            <a:endParaRPr lang="pt-PT" sz="1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11560" y="1484784"/>
            <a:ext cx="7920880" cy="4536504"/>
          </a:xfrm>
        </p:spPr>
        <p:txBody>
          <a:bodyPr>
            <a:normAutofit/>
          </a:bodyPr>
          <a:lstStyle/>
          <a:p>
            <a:endParaRPr lang="pt-PT" sz="2000" b="1" dirty="0" smtClean="0">
              <a:solidFill>
                <a:srgbClr val="FF0000"/>
              </a:solidFill>
            </a:endParaRPr>
          </a:p>
          <a:p>
            <a:endParaRPr lang="pt-PT" sz="20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l"/>
            <a:endParaRPr lang="pt-PT" sz="2000" b="1" dirty="0" smtClean="0">
              <a:solidFill>
                <a:srgbClr val="FF0000"/>
              </a:solidFill>
            </a:endParaRPr>
          </a:p>
          <a:p>
            <a:endParaRPr lang="pt-PT" sz="2000" dirty="0"/>
          </a:p>
        </p:txBody>
      </p:sp>
      <p:graphicFrame>
        <p:nvGraphicFramePr>
          <p:cNvPr id="6" name="Diagrama 5"/>
          <p:cNvGraphicFramePr/>
          <p:nvPr>
            <p:extLst>
              <p:ext uri="{D42A27DB-BD31-4B8C-83A1-F6EECF244321}">
                <p14:modId xmlns:p14="http://schemas.microsoft.com/office/powerpoint/2010/main" xmlns="" val="304463002"/>
              </p:ext>
            </p:extLst>
          </p:nvPr>
        </p:nvGraphicFramePr>
        <p:xfrm>
          <a:off x="899592" y="1916832"/>
          <a:ext cx="684076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241652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764705"/>
            <a:ext cx="7772400" cy="864095"/>
          </a:xfrm>
        </p:spPr>
        <p:txBody>
          <a:bodyPr>
            <a:noAutofit/>
          </a:bodyPr>
          <a:lstStyle/>
          <a:p>
            <a:r>
              <a:rPr lang="pt-PT" sz="1800" b="1" dirty="0" smtClean="0">
                <a:solidFill>
                  <a:schemeClr val="tx2">
                    <a:lumMod val="75000"/>
                  </a:schemeClr>
                </a:solidFill>
              </a:rPr>
              <a:t>SER PROFESSOR(A) NOS DIAS DE HOJE</a:t>
            </a:r>
            <a:br>
              <a:rPr lang="pt-PT" sz="1800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pt-PT" sz="1800" b="1" dirty="0">
                <a:solidFill>
                  <a:srgbClr val="FF0000"/>
                </a:solidFill>
              </a:rPr>
              <a:t/>
            </a:r>
            <a:br>
              <a:rPr lang="pt-PT" sz="1800" b="1" dirty="0">
                <a:solidFill>
                  <a:srgbClr val="FF0000"/>
                </a:solidFill>
              </a:rPr>
            </a:br>
            <a:endParaRPr lang="pt-PT" sz="1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11560" y="1484784"/>
            <a:ext cx="7920880" cy="4536504"/>
          </a:xfrm>
        </p:spPr>
        <p:txBody>
          <a:bodyPr>
            <a:normAutofit lnSpcReduction="10000"/>
          </a:bodyPr>
          <a:lstStyle/>
          <a:p>
            <a:endParaRPr lang="pt-PT" sz="2000" b="1" dirty="0" smtClean="0">
              <a:solidFill>
                <a:srgbClr val="FF0000"/>
              </a:solidFill>
            </a:endParaRPr>
          </a:p>
          <a:p>
            <a:r>
              <a:rPr lang="pt-PT" sz="2000" b="1" dirty="0" smtClean="0">
                <a:solidFill>
                  <a:schemeClr val="tx2">
                    <a:lumMod val="75000"/>
                  </a:schemeClr>
                </a:solidFill>
              </a:rPr>
              <a:t>UMA AGENDA EM ABERTO</a:t>
            </a:r>
          </a:p>
          <a:p>
            <a:endParaRPr lang="pt-PT" sz="20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342900" indent="-342900" algn="l">
              <a:buFont typeface="Wingdings" panose="05000000000000000000" pitchFamily="2" charset="2"/>
              <a:buChar char="v"/>
            </a:pPr>
            <a:r>
              <a:rPr lang="pt-PT" sz="2000" b="1" dirty="0" smtClean="0">
                <a:solidFill>
                  <a:schemeClr val="tx2">
                    <a:lumMod val="75000"/>
                  </a:schemeClr>
                </a:solidFill>
              </a:rPr>
              <a:t>Para intervir globalmente na sociedade</a:t>
            </a:r>
          </a:p>
          <a:p>
            <a:pPr algn="l"/>
            <a:endParaRPr lang="pt-PT" sz="20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342900" indent="-342900" algn="l">
              <a:buFont typeface="Wingdings" panose="05000000000000000000" pitchFamily="2" charset="2"/>
              <a:buChar char="v"/>
            </a:pPr>
            <a:r>
              <a:rPr lang="pt-PT" sz="2000" b="1" dirty="0" smtClean="0">
                <a:solidFill>
                  <a:schemeClr val="tx2">
                    <a:lumMod val="75000"/>
                  </a:schemeClr>
                </a:solidFill>
              </a:rPr>
              <a:t>Para definir e redefinir com a precisão possível o que é e o que não é da responsabilidade das escolas e dos professores</a:t>
            </a:r>
          </a:p>
          <a:p>
            <a:pPr algn="l"/>
            <a:endParaRPr lang="pt-PT" sz="20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342900" indent="-342900" algn="l">
              <a:buFont typeface="Wingdings" panose="05000000000000000000" pitchFamily="2" charset="2"/>
              <a:buChar char="v"/>
            </a:pPr>
            <a:r>
              <a:rPr lang="pt-PT" sz="2000" b="1" dirty="0" smtClean="0">
                <a:solidFill>
                  <a:schemeClr val="tx2">
                    <a:lumMod val="75000"/>
                  </a:schemeClr>
                </a:solidFill>
              </a:rPr>
              <a:t>Para melhorar as condições de exercício da profissão</a:t>
            </a:r>
          </a:p>
          <a:p>
            <a:pPr algn="l"/>
            <a:endParaRPr lang="pt-PT" sz="20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342900" indent="-342900" algn="l">
              <a:buFont typeface="Wingdings" panose="05000000000000000000" pitchFamily="2" charset="2"/>
              <a:buChar char="v"/>
            </a:pPr>
            <a:r>
              <a:rPr lang="pt-PT" sz="2000" b="1" dirty="0" smtClean="0">
                <a:solidFill>
                  <a:schemeClr val="tx2">
                    <a:lumMod val="75000"/>
                  </a:schemeClr>
                </a:solidFill>
              </a:rPr>
              <a:t>Para combater a insatisfação, o stress e a exaustão</a:t>
            </a:r>
          </a:p>
          <a:p>
            <a:pPr algn="l"/>
            <a:endParaRPr lang="pt-PT" sz="20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342900" indent="-342900" algn="l">
              <a:buFont typeface="Wingdings" panose="05000000000000000000" pitchFamily="2" charset="2"/>
              <a:buChar char="v"/>
            </a:pPr>
            <a:r>
              <a:rPr lang="pt-PT" sz="2000" b="1" dirty="0" smtClean="0">
                <a:solidFill>
                  <a:schemeClr val="tx2">
                    <a:lumMod val="75000"/>
                  </a:schemeClr>
                </a:solidFill>
              </a:rPr>
              <a:t>Para aumentar a motivação e a autoconfiança individual e coletiva</a:t>
            </a:r>
          </a:p>
          <a:p>
            <a:pPr marL="342900" indent="-342900" algn="l">
              <a:buFont typeface="Wingdings" panose="05000000000000000000" pitchFamily="2" charset="2"/>
              <a:buChar char="v"/>
            </a:pPr>
            <a:endParaRPr lang="pt-PT" sz="20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l"/>
            <a:endParaRPr lang="pt-PT" sz="2000" b="1" dirty="0" smtClean="0">
              <a:solidFill>
                <a:srgbClr val="FF0000"/>
              </a:solidFill>
            </a:endParaRPr>
          </a:p>
          <a:p>
            <a:endParaRPr lang="pt-PT" sz="2000" dirty="0"/>
          </a:p>
        </p:txBody>
      </p:sp>
    </p:spTree>
    <p:extLst>
      <p:ext uri="{BB962C8B-B14F-4D97-AF65-F5344CB8AC3E}">
        <p14:creationId xmlns:p14="http://schemas.microsoft.com/office/powerpoint/2010/main" xmlns="" val="1875205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764705"/>
            <a:ext cx="7772400" cy="864095"/>
          </a:xfrm>
        </p:spPr>
        <p:txBody>
          <a:bodyPr>
            <a:normAutofit/>
          </a:bodyPr>
          <a:lstStyle/>
          <a:p>
            <a:r>
              <a:rPr lang="pt-PT" sz="1800" b="1" dirty="0" smtClean="0">
                <a:solidFill>
                  <a:schemeClr val="tx2">
                    <a:lumMod val="75000"/>
                  </a:schemeClr>
                </a:solidFill>
              </a:rPr>
              <a:t>SER PROFESSOR(A) NOS DIAS DE HOJE</a:t>
            </a:r>
            <a:endParaRPr lang="pt-PT" sz="1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1844824"/>
            <a:ext cx="6400800" cy="4176464"/>
          </a:xfrm>
        </p:spPr>
        <p:txBody>
          <a:bodyPr>
            <a:normAutofit fontScale="92500" lnSpcReduction="20000"/>
          </a:bodyPr>
          <a:lstStyle/>
          <a:p>
            <a:r>
              <a:rPr lang="pt-PT" sz="2400" dirty="0" smtClean="0">
                <a:solidFill>
                  <a:schemeClr val="tx2">
                    <a:lumMod val="75000"/>
                  </a:schemeClr>
                </a:solidFill>
              </a:rPr>
              <a:t>DONDE VIEMOS? ONDE ESTAMOS? PARA ONDE QUEREMOS IR?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pt-PT" sz="2400" dirty="0" smtClean="0">
                <a:solidFill>
                  <a:schemeClr val="tx2">
                    <a:lumMod val="75000"/>
                  </a:schemeClr>
                </a:solidFill>
              </a:rPr>
              <a:t>A necessidade da memória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pt-PT" sz="2400" dirty="0" smtClean="0">
                <a:solidFill>
                  <a:schemeClr val="tx2">
                    <a:lumMod val="75000"/>
                  </a:schemeClr>
                </a:solidFill>
              </a:rPr>
              <a:t>Um presente pouco estimulante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pt-PT" sz="2400" dirty="0" smtClean="0">
                <a:solidFill>
                  <a:schemeClr val="tx2">
                    <a:lumMod val="75000"/>
                  </a:schemeClr>
                </a:solidFill>
              </a:rPr>
              <a:t>Um futuro em aberto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pt-PT" sz="2400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pt-PT" sz="2400" dirty="0" smtClean="0">
                <a:solidFill>
                  <a:schemeClr val="tx2">
                    <a:lumMod val="75000"/>
                  </a:schemeClr>
                </a:solidFill>
              </a:rPr>
              <a:t>IMAGENS DA PROFISSÃO DOCENTE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pt-PT" sz="2400" dirty="0" smtClean="0">
                <a:solidFill>
                  <a:schemeClr val="tx2">
                    <a:lumMod val="75000"/>
                  </a:schemeClr>
                </a:solidFill>
              </a:rPr>
              <a:t>Quem somos? Como estamos na profissão? Como nos comparamos com outros?</a:t>
            </a:r>
          </a:p>
          <a:p>
            <a:pPr algn="l"/>
            <a:endParaRPr lang="pt-PT" sz="2400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l"/>
            <a:endParaRPr lang="pt-PT" sz="2400" dirty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pt-PT" sz="2400" dirty="0" smtClean="0">
                <a:solidFill>
                  <a:schemeClr val="tx2">
                    <a:lumMod val="75000"/>
                  </a:schemeClr>
                </a:solidFill>
              </a:rPr>
              <a:t>UMA AGENDA EM ABERTO</a:t>
            </a:r>
            <a:endParaRPr lang="pt-PT" sz="24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34119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764705"/>
            <a:ext cx="7772400" cy="864095"/>
          </a:xfrm>
        </p:spPr>
        <p:txBody>
          <a:bodyPr>
            <a:normAutofit/>
          </a:bodyPr>
          <a:lstStyle/>
          <a:p>
            <a:r>
              <a:rPr lang="pt-PT" sz="1800" b="1" dirty="0" smtClean="0">
                <a:solidFill>
                  <a:schemeClr val="tx2">
                    <a:lumMod val="75000"/>
                  </a:schemeClr>
                </a:solidFill>
              </a:rPr>
              <a:t>SER PROFESSOR(A) NOS DIAS DE HOJE</a:t>
            </a:r>
            <a:endParaRPr lang="pt-PT" sz="1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1844824"/>
            <a:ext cx="6400800" cy="4176464"/>
          </a:xfrm>
        </p:spPr>
        <p:txBody>
          <a:bodyPr>
            <a:normAutofit/>
          </a:bodyPr>
          <a:lstStyle/>
          <a:p>
            <a:r>
              <a:rPr lang="pt-PT" sz="2000" b="1" dirty="0" smtClean="0">
                <a:solidFill>
                  <a:srgbClr val="FF0000"/>
                </a:solidFill>
              </a:rPr>
              <a:t>UM MUNDO DE MUDANÇAS</a:t>
            </a:r>
          </a:p>
          <a:p>
            <a:pPr marL="342900" indent="-342900" algn="l">
              <a:buFont typeface="Wingdings" panose="05000000000000000000" pitchFamily="2" charset="2"/>
              <a:buChar char="q"/>
            </a:pPr>
            <a:r>
              <a:rPr lang="pt-PT" sz="2000" dirty="0" smtClean="0">
                <a:solidFill>
                  <a:schemeClr val="tx1"/>
                </a:solidFill>
              </a:rPr>
              <a:t>GLOBAIS</a:t>
            </a:r>
          </a:p>
          <a:p>
            <a:pPr marL="342900" indent="-342900" algn="l">
              <a:buFont typeface="Wingdings" panose="05000000000000000000" pitchFamily="2" charset="2"/>
              <a:buChar char="q"/>
            </a:pPr>
            <a:r>
              <a:rPr lang="pt-PT" sz="2000" dirty="0" smtClean="0">
                <a:solidFill>
                  <a:schemeClr val="tx1"/>
                </a:solidFill>
              </a:rPr>
              <a:t>MUITO RÁPIDAS</a:t>
            </a:r>
          </a:p>
          <a:p>
            <a:pPr marL="342900" indent="-342900" algn="l">
              <a:buFont typeface="Wingdings" panose="05000000000000000000" pitchFamily="2" charset="2"/>
              <a:buChar char="q"/>
            </a:pPr>
            <a:r>
              <a:rPr lang="pt-PT" sz="2000" dirty="0" smtClean="0">
                <a:solidFill>
                  <a:schemeClr val="tx1"/>
                </a:solidFill>
              </a:rPr>
              <a:t>EMPOLGANTES</a:t>
            </a:r>
          </a:p>
          <a:p>
            <a:pPr marL="342900" indent="-342900" algn="l">
              <a:buFont typeface="Wingdings" panose="05000000000000000000" pitchFamily="2" charset="2"/>
              <a:buChar char="q"/>
            </a:pPr>
            <a:r>
              <a:rPr lang="pt-PT" sz="2000" dirty="0" smtClean="0">
                <a:solidFill>
                  <a:schemeClr val="tx1"/>
                </a:solidFill>
              </a:rPr>
              <a:t>DRAMÁTICAS</a:t>
            </a:r>
          </a:p>
          <a:p>
            <a:r>
              <a:rPr lang="pt-PT" sz="2000" b="1" dirty="0" smtClean="0">
                <a:solidFill>
                  <a:srgbClr val="FF0000"/>
                </a:solidFill>
              </a:rPr>
              <a:t>UM MUNDO ONDE, DA EDUCAÇÃO, SE ESPERA:</a:t>
            </a:r>
          </a:p>
          <a:p>
            <a:pPr marL="342900" indent="-342900" algn="l">
              <a:buFont typeface="Wingdings" panose="05000000000000000000" pitchFamily="2" charset="2"/>
              <a:buChar char="q"/>
            </a:pPr>
            <a:r>
              <a:rPr lang="pt-PT" sz="2000" dirty="0" smtClean="0">
                <a:solidFill>
                  <a:schemeClr val="tx1"/>
                </a:solidFill>
              </a:rPr>
              <a:t>TUDO, TODAS AS RESPOSTAS</a:t>
            </a:r>
          </a:p>
          <a:p>
            <a:pPr marL="342900" indent="-342900" algn="l">
              <a:buFont typeface="Wingdings" panose="05000000000000000000" pitchFamily="2" charset="2"/>
              <a:buChar char="q"/>
            </a:pPr>
            <a:r>
              <a:rPr lang="pt-PT" sz="2000" dirty="0" smtClean="0">
                <a:solidFill>
                  <a:schemeClr val="tx1"/>
                </a:solidFill>
              </a:rPr>
              <a:t>MUITO, MAS NÃO TUDO</a:t>
            </a:r>
          </a:p>
          <a:p>
            <a:pPr marL="342900" indent="-342900" algn="l">
              <a:buFont typeface="Wingdings" panose="05000000000000000000" pitchFamily="2" charset="2"/>
              <a:buChar char="q"/>
            </a:pPr>
            <a:r>
              <a:rPr lang="pt-PT" sz="2000" dirty="0" smtClean="0">
                <a:solidFill>
                  <a:schemeClr val="tx1"/>
                </a:solidFill>
              </a:rPr>
              <a:t>POUCO</a:t>
            </a:r>
          </a:p>
          <a:p>
            <a:pPr marL="342900" indent="-342900" algn="l">
              <a:buFont typeface="Wingdings" panose="05000000000000000000" pitchFamily="2" charset="2"/>
              <a:buChar char="q"/>
            </a:pPr>
            <a:r>
              <a:rPr lang="pt-PT" sz="2000" dirty="0" smtClean="0">
                <a:solidFill>
                  <a:schemeClr val="tx1"/>
                </a:solidFill>
              </a:rPr>
              <a:t>NADA</a:t>
            </a:r>
          </a:p>
          <a:p>
            <a:endParaRPr lang="pt-PT" sz="2000" dirty="0"/>
          </a:p>
        </p:txBody>
      </p:sp>
    </p:spTree>
    <p:extLst>
      <p:ext uri="{BB962C8B-B14F-4D97-AF65-F5344CB8AC3E}">
        <p14:creationId xmlns:p14="http://schemas.microsoft.com/office/powerpoint/2010/main" xmlns="" val="3414474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764705"/>
            <a:ext cx="7772400" cy="864095"/>
          </a:xfrm>
        </p:spPr>
        <p:txBody>
          <a:bodyPr>
            <a:normAutofit/>
          </a:bodyPr>
          <a:lstStyle/>
          <a:p>
            <a:r>
              <a:rPr lang="pt-PT" sz="1800" b="1" dirty="0" smtClean="0">
                <a:solidFill>
                  <a:schemeClr val="tx2">
                    <a:lumMod val="75000"/>
                  </a:schemeClr>
                </a:solidFill>
              </a:rPr>
              <a:t>SER PROFESSOR(A) NOS DIAS DE HOJE</a:t>
            </a:r>
            <a:endParaRPr lang="pt-PT" sz="1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15616" y="1844824"/>
            <a:ext cx="6912768" cy="4176464"/>
          </a:xfrm>
        </p:spPr>
        <p:txBody>
          <a:bodyPr>
            <a:normAutofit/>
          </a:bodyPr>
          <a:lstStyle/>
          <a:p>
            <a:r>
              <a:rPr lang="pt-PT" sz="2000" b="1" dirty="0" smtClean="0">
                <a:solidFill>
                  <a:srgbClr val="FF0000"/>
                </a:solidFill>
              </a:rPr>
              <a:t>UMA PROFISSÃO QUE MUDA</a:t>
            </a:r>
          </a:p>
          <a:p>
            <a:endParaRPr lang="pt-PT" sz="2000" b="1" dirty="0" smtClean="0">
              <a:solidFill>
                <a:srgbClr val="FF0000"/>
              </a:solidFill>
            </a:endParaRPr>
          </a:p>
          <a:p>
            <a:pPr marL="342900" indent="-342900" algn="l">
              <a:buFont typeface="Wingdings" panose="05000000000000000000" pitchFamily="2" charset="2"/>
              <a:buChar char="q"/>
            </a:pPr>
            <a:r>
              <a:rPr lang="pt-PT" sz="2000" b="1" dirty="0" smtClean="0">
                <a:solidFill>
                  <a:schemeClr val="tx2">
                    <a:lumMod val="75000"/>
                  </a:schemeClr>
                </a:solidFill>
              </a:rPr>
              <a:t>UMA CONSTRUÇÃO AO LONGO DE 150-200 ANOS</a:t>
            </a:r>
          </a:p>
          <a:p>
            <a:pPr marL="342900" indent="-342900" algn="l">
              <a:buFont typeface="Wingdings" panose="05000000000000000000" pitchFamily="2" charset="2"/>
              <a:buChar char="q"/>
            </a:pPr>
            <a:r>
              <a:rPr lang="pt-PT" sz="2000" b="1" dirty="0" smtClean="0">
                <a:solidFill>
                  <a:schemeClr val="tx2">
                    <a:lumMod val="75000"/>
                  </a:schemeClr>
                </a:solidFill>
              </a:rPr>
              <a:t>1974-2015: UMA PROCESSO HISTÓRICO DE DIGNIFICAÇÃO DA PROFISSÃO, DE MELHORIA GLOBAL DO SEU ESTATUTO, DE EMPENHAMENTO DA MAIORIA DOS PROFESSORES NA EDUCAÇÃO COMO UMA CAUSA</a:t>
            </a:r>
          </a:p>
          <a:p>
            <a:pPr marL="342900" indent="-342900" algn="l">
              <a:buFont typeface="Wingdings" panose="05000000000000000000" pitchFamily="2" charset="2"/>
              <a:buChar char="q"/>
            </a:pPr>
            <a:r>
              <a:rPr lang="pt-PT" sz="2000" b="1" dirty="0" smtClean="0">
                <a:solidFill>
                  <a:schemeClr val="tx2">
                    <a:lumMod val="75000"/>
                  </a:schemeClr>
                </a:solidFill>
              </a:rPr>
              <a:t>UMA TRAJECTÓRIA NÃO LINEAR, MARCADA POR AVANÇOS E RECUOS, CONQUISTAS E DERROTAS, RESULTANTE DE TENSÕES ENTRE FORÇAS ANTAGÓNICAS EM PRESENÇA A CADA MOMENTO</a:t>
            </a:r>
          </a:p>
          <a:p>
            <a:pPr marL="342900" indent="-342900" algn="l">
              <a:buFont typeface="Wingdings" panose="05000000000000000000" pitchFamily="2" charset="2"/>
              <a:buChar char="q"/>
            </a:pPr>
            <a:endParaRPr lang="pt-PT" sz="2000" b="1" dirty="0" smtClean="0">
              <a:solidFill>
                <a:srgbClr val="FF0000"/>
              </a:solidFill>
            </a:endParaRPr>
          </a:p>
          <a:p>
            <a:pPr marL="342900" indent="-342900" algn="l">
              <a:buFont typeface="Wingdings" panose="05000000000000000000" pitchFamily="2" charset="2"/>
              <a:buChar char="q"/>
            </a:pPr>
            <a:endParaRPr lang="pt-PT" sz="2000" b="1" dirty="0" smtClean="0">
              <a:solidFill>
                <a:srgbClr val="FF0000"/>
              </a:solidFill>
            </a:endParaRPr>
          </a:p>
          <a:p>
            <a:endParaRPr lang="pt-PT" sz="2000" dirty="0"/>
          </a:p>
        </p:txBody>
      </p:sp>
    </p:spTree>
    <p:extLst>
      <p:ext uri="{BB962C8B-B14F-4D97-AF65-F5344CB8AC3E}">
        <p14:creationId xmlns:p14="http://schemas.microsoft.com/office/powerpoint/2010/main" xmlns="" val="4052559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764705"/>
            <a:ext cx="7772400" cy="864095"/>
          </a:xfrm>
        </p:spPr>
        <p:txBody>
          <a:bodyPr>
            <a:normAutofit/>
          </a:bodyPr>
          <a:lstStyle/>
          <a:p>
            <a:r>
              <a:rPr lang="pt-PT" sz="1800" b="1" dirty="0" smtClean="0">
                <a:solidFill>
                  <a:schemeClr val="tx2">
                    <a:lumMod val="75000"/>
                  </a:schemeClr>
                </a:solidFill>
              </a:rPr>
              <a:t>SER PROFESSOR(A) NOS DIAS DE HOJE</a:t>
            </a:r>
            <a:endParaRPr lang="pt-PT" sz="1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15616" y="1484784"/>
            <a:ext cx="6912768" cy="4536504"/>
          </a:xfrm>
        </p:spPr>
        <p:txBody>
          <a:bodyPr>
            <a:normAutofit/>
          </a:bodyPr>
          <a:lstStyle/>
          <a:p>
            <a:r>
              <a:rPr lang="pt-PT" sz="2000" b="1" dirty="0" smtClean="0">
                <a:solidFill>
                  <a:srgbClr val="FF0000"/>
                </a:solidFill>
              </a:rPr>
              <a:t>IMAGENS DA PROFISSÃO HOJE</a:t>
            </a:r>
          </a:p>
          <a:p>
            <a:r>
              <a:rPr lang="pt-PT" sz="2000" b="1" dirty="0" smtClean="0">
                <a:solidFill>
                  <a:schemeClr val="tx2">
                    <a:lumMod val="75000"/>
                  </a:schemeClr>
                </a:solidFill>
              </a:rPr>
              <a:t>QUEM SOMOS? COMO ESTAMOS NA PROFISSÃO? COMO NOS COMPARAMOS COM OUTROS?</a:t>
            </a:r>
          </a:p>
          <a:p>
            <a:pPr marL="342900" indent="-342900" algn="l">
              <a:buFont typeface="Wingdings" panose="05000000000000000000" pitchFamily="2" charset="2"/>
              <a:buChar char="q"/>
            </a:pPr>
            <a:endParaRPr lang="pt-PT" sz="2000" b="1" dirty="0" smtClean="0">
              <a:solidFill>
                <a:srgbClr val="FF0000"/>
              </a:solidFill>
            </a:endParaRPr>
          </a:p>
          <a:p>
            <a:endParaRPr lang="pt-PT" sz="2000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210154077"/>
              </p:ext>
            </p:extLst>
          </p:nvPr>
        </p:nvGraphicFramePr>
        <p:xfrm>
          <a:off x="683567" y="2636912"/>
          <a:ext cx="7632849" cy="3398768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803235"/>
                <a:gridCol w="4057280"/>
                <a:gridCol w="1772334"/>
              </a:tblGrid>
              <a:tr h="424846">
                <a:tc>
                  <a:txBody>
                    <a:bodyPr/>
                    <a:lstStyle/>
                    <a:p>
                      <a:r>
                        <a:rPr lang="pt-PT" dirty="0" smtClean="0"/>
                        <a:t>PORTUGAL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⁻x  OCDE</a:t>
                      </a:r>
                      <a:endParaRPr lang="pt-PT" dirty="0"/>
                    </a:p>
                  </a:txBody>
                  <a:tcPr/>
                </a:tc>
              </a:tr>
              <a:tr h="424846">
                <a:tc>
                  <a:txBody>
                    <a:bodyPr/>
                    <a:lstStyle/>
                    <a:p>
                      <a:r>
                        <a:rPr lang="pt-PT" dirty="0" smtClean="0"/>
                        <a:t>73.2%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Mulheres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68.1%</a:t>
                      </a:r>
                      <a:endParaRPr lang="pt-PT" dirty="0"/>
                    </a:p>
                  </a:txBody>
                  <a:tcPr/>
                </a:tc>
              </a:tr>
              <a:tr h="424846">
                <a:tc>
                  <a:txBody>
                    <a:bodyPr/>
                    <a:lstStyle/>
                    <a:p>
                      <a:r>
                        <a:rPr lang="pt-PT" dirty="0" smtClean="0"/>
                        <a:t>44.7 anos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Idade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42.9 anos</a:t>
                      </a:r>
                      <a:endParaRPr lang="pt-PT" dirty="0"/>
                    </a:p>
                  </a:txBody>
                  <a:tcPr/>
                </a:tc>
              </a:tr>
              <a:tr h="424846">
                <a:tc>
                  <a:txBody>
                    <a:bodyPr/>
                    <a:lstStyle/>
                    <a:p>
                      <a:r>
                        <a:rPr lang="pt-PT" dirty="0" smtClean="0"/>
                        <a:t>97.2%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Formação superior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90.9%</a:t>
                      </a:r>
                      <a:endParaRPr lang="pt-PT" dirty="0"/>
                    </a:p>
                  </a:txBody>
                  <a:tcPr/>
                </a:tc>
              </a:tr>
              <a:tr h="424846">
                <a:tc>
                  <a:txBody>
                    <a:bodyPr/>
                    <a:lstStyle/>
                    <a:p>
                      <a:r>
                        <a:rPr lang="pt-PT" dirty="0" smtClean="0"/>
                        <a:t>82.1%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Formação profissional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89.8%</a:t>
                      </a:r>
                      <a:endParaRPr lang="pt-PT" dirty="0"/>
                    </a:p>
                  </a:txBody>
                  <a:tcPr/>
                </a:tc>
              </a:tr>
              <a:tr h="424846">
                <a:tc>
                  <a:txBody>
                    <a:bodyPr/>
                    <a:lstStyle/>
                    <a:p>
                      <a:r>
                        <a:rPr lang="pt-PT" dirty="0" smtClean="0"/>
                        <a:t>19.4 anos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Anos de experiência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16.1 anos</a:t>
                      </a:r>
                      <a:endParaRPr lang="pt-PT" dirty="0"/>
                    </a:p>
                  </a:txBody>
                  <a:tcPr/>
                </a:tc>
              </a:tr>
              <a:tr h="424846">
                <a:tc>
                  <a:txBody>
                    <a:bodyPr/>
                    <a:lstStyle/>
                    <a:p>
                      <a:r>
                        <a:rPr lang="pt-PT" dirty="0" smtClean="0"/>
                        <a:t>94.5%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A tempo inteiro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82.4%</a:t>
                      </a:r>
                      <a:endParaRPr lang="pt-PT" dirty="0"/>
                    </a:p>
                  </a:txBody>
                  <a:tcPr/>
                </a:tc>
              </a:tr>
              <a:tr h="424846">
                <a:tc>
                  <a:txBody>
                    <a:bodyPr/>
                    <a:lstStyle/>
                    <a:p>
                      <a:r>
                        <a:rPr lang="pt-PT" dirty="0" smtClean="0"/>
                        <a:t>75.7%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C/ contrato permanente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82.5%</a:t>
                      </a:r>
                      <a:endParaRPr lang="pt-PT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026297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764705"/>
            <a:ext cx="7772400" cy="864095"/>
          </a:xfrm>
        </p:spPr>
        <p:txBody>
          <a:bodyPr>
            <a:normAutofit/>
          </a:bodyPr>
          <a:lstStyle/>
          <a:p>
            <a:r>
              <a:rPr lang="pt-PT" sz="1800" b="1" dirty="0" smtClean="0">
                <a:solidFill>
                  <a:schemeClr val="tx2">
                    <a:lumMod val="75000"/>
                  </a:schemeClr>
                </a:solidFill>
              </a:rPr>
              <a:t>SER PROFESSOR(A) NOS DIAS DE HOJE</a:t>
            </a:r>
            <a:endParaRPr lang="pt-PT" sz="1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15616" y="1484784"/>
            <a:ext cx="6912768" cy="4536504"/>
          </a:xfrm>
        </p:spPr>
        <p:txBody>
          <a:bodyPr>
            <a:normAutofit/>
          </a:bodyPr>
          <a:lstStyle/>
          <a:p>
            <a:r>
              <a:rPr lang="pt-PT" sz="2000" b="1" dirty="0" smtClean="0">
                <a:solidFill>
                  <a:srgbClr val="FF0000"/>
                </a:solidFill>
              </a:rPr>
              <a:t>IMAGENS DA PROFISSÃO HOJE</a:t>
            </a:r>
          </a:p>
          <a:p>
            <a:r>
              <a:rPr lang="pt-PT" sz="2000" b="1" dirty="0" smtClean="0">
                <a:solidFill>
                  <a:schemeClr val="tx2">
                    <a:lumMod val="75000"/>
                  </a:schemeClr>
                </a:solidFill>
              </a:rPr>
              <a:t>QUEM SOMOS? COMO ESTAMOS NA PROFISSÃO? COMO NOS COMPARAMOS COM OUTROS?</a:t>
            </a:r>
          </a:p>
          <a:p>
            <a:pPr marL="342900" indent="-342900" algn="l">
              <a:buFont typeface="Wingdings" panose="05000000000000000000" pitchFamily="2" charset="2"/>
              <a:buChar char="q"/>
            </a:pPr>
            <a:endParaRPr lang="pt-PT" sz="2000" b="1" dirty="0" smtClean="0">
              <a:solidFill>
                <a:srgbClr val="FF0000"/>
              </a:solidFill>
            </a:endParaRPr>
          </a:p>
          <a:p>
            <a:endParaRPr lang="pt-PT" sz="2000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332536306"/>
              </p:ext>
            </p:extLst>
          </p:nvPr>
        </p:nvGraphicFramePr>
        <p:xfrm>
          <a:off x="683567" y="2636912"/>
          <a:ext cx="7632849" cy="3823614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803235"/>
                <a:gridCol w="4057280"/>
                <a:gridCol w="1772334"/>
              </a:tblGrid>
              <a:tr h="424846">
                <a:tc>
                  <a:txBody>
                    <a:bodyPr/>
                    <a:lstStyle/>
                    <a:p>
                      <a:r>
                        <a:rPr lang="pt-PT" dirty="0" smtClean="0"/>
                        <a:t>PORTUGAL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⁻x  OCDE</a:t>
                      </a:r>
                      <a:endParaRPr lang="pt-PT" dirty="0"/>
                    </a:p>
                  </a:txBody>
                  <a:tcPr/>
                </a:tc>
              </a:tr>
              <a:tr h="424846">
                <a:tc>
                  <a:txBody>
                    <a:bodyPr/>
                    <a:lstStyle/>
                    <a:p>
                      <a:r>
                        <a:rPr lang="pt-PT" dirty="0" smtClean="0"/>
                        <a:t>22.6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Nº de alunos por turma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24.1</a:t>
                      </a:r>
                      <a:endParaRPr lang="pt-PT" dirty="0"/>
                    </a:p>
                  </a:txBody>
                  <a:tcPr/>
                </a:tc>
              </a:tr>
              <a:tr h="424846">
                <a:tc>
                  <a:txBody>
                    <a:bodyPr/>
                    <a:lstStyle/>
                    <a:p>
                      <a:r>
                        <a:rPr lang="pt-PT" dirty="0" smtClean="0"/>
                        <a:t>21 h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Horário letivo semanal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19 h</a:t>
                      </a:r>
                      <a:endParaRPr lang="pt-PT" dirty="0"/>
                    </a:p>
                  </a:txBody>
                  <a:tcPr/>
                </a:tc>
              </a:tr>
              <a:tr h="424846">
                <a:tc>
                  <a:txBody>
                    <a:bodyPr/>
                    <a:lstStyle/>
                    <a:p>
                      <a:r>
                        <a:rPr lang="pt-PT" dirty="0" smtClean="0"/>
                        <a:t>28 h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Horário não letivo semanal: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20</a:t>
                      </a:r>
                      <a:r>
                        <a:rPr lang="pt-PT" baseline="0" dirty="0" smtClean="0"/>
                        <a:t> h</a:t>
                      </a:r>
                      <a:endParaRPr lang="pt-PT" dirty="0"/>
                    </a:p>
                  </a:txBody>
                  <a:tcPr/>
                </a:tc>
              </a:tr>
              <a:tr h="424846">
                <a:tc>
                  <a:txBody>
                    <a:bodyPr/>
                    <a:lstStyle/>
                    <a:p>
                      <a:r>
                        <a:rPr lang="pt-PT" dirty="0" smtClean="0"/>
                        <a:t>8.5 h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t-PT" dirty="0" smtClean="0"/>
                        <a:t>planificação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7 h</a:t>
                      </a:r>
                      <a:endParaRPr lang="pt-PT" dirty="0"/>
                    </a:p>
                  </a:txBody>
                  <a:tcPr/>
                </a:tc>
              </a:tr>
              <a:tr h="424846">
                <a:tc>
                  <a:txBody>
                    <a:bodyPr/>
                    <a:lstStyle/>
                    <a:p>
                      <a:r>
                        <a:rPr lang="pt-PT" dirty="0" smtClean="0"/>
                        <a:t>10 h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t-PT" dirty="0" smtClean="0"/>
                        <a:t>avaliação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5 h</a:t>
                      </a:r>
                      <a:endParaRPr lang="pt-PT" dirty="0"/>
                    </a:p>
                  </a:txBody>
                  <a:tcPr/>
                </a:tc>
              </a:tr>
              <a:tr h="424846">
                <a:tc>
                  <a:txBody>
                    <a:bodyPr/>
                    <a:lstStyle/>
                    <a:p>
                      <a:r>
                        <a:rPr lang="pt-PT" dirty="0" smtClean="0"/>
                        <a:t>2 h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t-PT" dirty="0" smtClean="0"/>
                        <a:t>aconselhamento alunos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2 h</a:t>
                      </a:r>
                      <a:endParaRPr lang="pt-PT" dirty="0"/>
                    </a:p>
                  </a:txBody>
                  <a:tcPr/>
                </a:tc>
              </a:tr>
              <a:tr h="424846">
                <a:tc>
                  <a:txBody>
                    <a:bodyPr/>
                    <a:lstStyle/>
                    <a:p>
                      <a:r>
                        <a:rPr lang="pt-PT" dirty="0" smtClean="0"/>
                        <a:t>3.6 h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t-PT" dirty="0" smtClean="0"/>
                        <a:t>gestão, pais, </a:t>
                      </a:r>
                      <a:r>
                        <a:rPr lang="pt-PT" dirty="0" err="1" smtClean="0"/>
                        <a:t>ativ</a:t>
                      </a:r>
                      <a:r>
                        <a:rPr lang="pt-PT" baseline="0" dirty="0" smtClean="0"/>
                        <a:t> </a:t>
                      </a:r>
                      <a:r>
                        <a:rPr lang="pt-PT" baseline="0" dirty="0" err="1" smtClean="0"/>
                        <a:t>c</a:t>
                      </a:r>
                      <a:r>
                        <a:rPr lang="pt-PT" dirty="0" err="1" smtClean="0"/>
                        <a:t>urric</a:t>
                      </a:r>
                      <a:r>
                        <a:rPr lang="pt-PT" dirty="0" smtClean="0"/>
                        <a:t> n/letivas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3.2 h</a:t>
                      </a:r>
                      <a:endParaRPr lang="pt-PT" dirty="0"/>
                    </a:p>
                  </a:txBody>
                  <a:tcPr/>
                </a:tc>
              </a:tr>
              <a:tr h="424846">
                <a:tc>
                  <a:txBody>
                    <a:bodyPr/>
                    <a:lstStyle/>
                    <a:p>
                      <a:r>
                        <a:rPr lang="pt-PT" dirty="0" smtClean="0"/>
                        <a:t>4 h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t-PT" dirty="0" smtClean="0"/>
                        <a:t>burocracia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3</a:t>
                      </a:r>
                      <a:r>
                        <a:rPr lang="pt-PT" baseline="0" dirty="0" smtClean="0"/>
                        <a:t> h</a:t>
                      </a:r>
                      <a:endParaRPr lang="pt-PT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746576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764705"/>
            <a:ext cx="7772400" cy="864095"/>
          </a:xfrm>
        </p:spPr>
        <p:txBody>
          <a:bodyPr>
            <a:normAutofit/>
          </a:bodyPr>
          <a:lstStyle/>
          <a:p>
            <a:r>
              <a:rPr lang="pt-PT" sz="1800" b="1" dirty="0" smtClean="0">
                <a:solidFill>
                  <a:schemeClr val="tx2">
                    <a:lumMod val="75000"/>
                  </a:schemeClr>
                </a:solidFill>
              </a:rPr>
              <a:t>SER PROFESSOR(A) NOS DIAS DE HOJE</a:t>
            </a:r>
            <a:endParaRPr lang="pt-PT" sz="1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15616" y="1484784"/>
            <a:ext cx="6912768" cy="4536504"/>
          </a:xfrm>
        </p:spPr>
        <p:txBody>
          <a:bodyPr>
            <a:normAutofit/>
          </a:bodyPr>
          <a:lstStyle/>
          <a:p>
            <a:r>
              <a:rPr lang="pt-PT" sz="2000" b="1" dirty="0" smtClean="0">
                <a:solidFill>
                  <a:srgbClr val="FF0000"/>
                </a:solidFill>
              </a:rPr>
              <a:t>IMAGENS DA PROFISSÃO HOJE</a:t>
            </a:r>
          </a:p>
          <a:p>
            <a:r>
              <a:rPr lang="pt-PT" sz="2000" b="1" dirty="0" smtClean="0">
                <a:solidFill>
                  <a:schemeClr val="tx2">
                    <a:lumMod val="75000"/>
                  </a:schemeClr>
                </a:solidFill>
              </a:rPr>
              <a:t>QUEM SOMOS? COMO ESTAMOS NA PROFISSÃO? COMO NOS COMPARAMOS COM OUTROS?</a:t>
            </a:r>
          </a:p>
          <a:p>
            <a:pPr marL="342900" indent="-342900" algn="l">
              <a:buFont typeface="Wingdings" panose="05000000000000000000" pitchFamily="2" charset="2"/>
              <a:buChar char="q"/>
            </a:pPr>
            <a:endParaRPr lang="pt-PT" sz="2000" b="1" dirty="0" smtClean="0">
              <a:solidFill>
                <a:srgbClr val="FF0000"/>
              </a:solidFill>
            </a:endParaRPr>
          </a:p>
          <a:p>
            <a:endParaRPr lang="pt-PT" sz="2000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972592109"/>
              </p:ext>
            </p:extLst>
          </p:nvPr>
        </p:nvGraphicFramePr>
        <p:xfrm>
          <a:off x="683567" y="2636912"/>
          <a:ext cx="7632849" cy="3253864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803235"/>
                <a:gridCol w="4057280"/>
                <a:gridCol w="1772334"/>
              </a:tblGrid>
              <a:tr h="424846">
                <a:tc>
                  <a:txBody>
                    <a:bodyPr/>
                    <a:lstStyle/>
                    <a:p>
                      <a:r>
                        <a:rPr lang="pt-PT" dirty="0" smtClean="0"/>
                        <a:t>PORTUGAL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/>
                        <a:t>Crenças sobre a aprendizagem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⁻x  OCDE</a:t>
                      </a:r>
                      <a:endParaRPr lang="pt-PT" dirty="0"/>
                    </a:p>
                  </a:txBody>
                  <a:tcPr/>
                </a:tc>
              </a:tr>
              <a:tr h="424846">
                <a:tc>
                  <a:txBody>
                    <a:bodyPr/>
                    <a:lstStyle/>
                    <a:p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Os alunos devem pensar em soluções para problemas antes de os </a:t>
                      </a:r>
                      <a:r>
                        <a:rPr lang="pt-PT" dirty="0" err="1" smtClean="0"/>
                        <a:t>profs</a:t>
                      </a:r>
                      <a:r>
                        <a:rPr lang="pt-PT" dirty="0" smtClean="0"/>
                        <a:t> as apresentarem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93%</a:t>
                      </a:r>
                      <a:endParaRPr lang="pt-PT" dirty="0"/>
                    </a:p>
                  </a:txBody>
                  <a:tcPr/>
                </a:tc>
              </a:tr>
              <a:tr h="424846">
                <a:tc>
                  <a:txBody>
                    <a:bodyPr/>
                    <a:lstStyle/>
                    <a:p>
                      <a:r>
                        <a:rPr lang="pt-PT" dirty="0" smtClean="0"/>
                        <a:t>49%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Os alunos fazem </a:t>
                      </a:r>
                      <a:r>
                        <a:rPr lang="pt-PT" dirty="0" err="1" smtClean="0"/>
                        <a:t>freq</a:t>
                      </a:r>
                      <a:r>
                        <a:rPr lang="pt-PT" dirty="0" smtClean="0"/>
                        <a:t>/ trabalhos em pequeno grupo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47%</a:t>
                      </a:r>
                      <a:endParaRPr lang="pt-PT" dirty="0"/>
                    </a:p>
                  </a:txBody>
                  <a:tcPr/>
                </a:tc>
              </a:tr>
              <a:tr h="424846">
                <a:tc>
                  <a:txBody>
                    <a:bodyPr/>
                    <a:lstStyle/>
                    <a:p>
                      <a:r>
                        <a:rPr lang="pt-PT" dirty="0" smtClean="0"/>
                        <a:t>34%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Aprendizagem mediada por </a:t>
                      </a:r>
                      <a:r>
                        <a:rPr lang="pt-PT" dirty="0" err="1" smtClean="0"/>
                        <a:t>tic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37%</a:t>
                      </a:r>
                      <a:endParaRPr lang="pt-PT" dirty="0"/>
                    </a:p>
                  </a:txBody>
                  <a:tcPr/>
                </a:tc>
              </a:tr>
              <a:tr h="424846">
                <a:tc>
                  <a:txBody>
                    <a:bodyPr/>
                    <a:lstStyle/>
                    <a:p>
                      <a:r>
                        <a:rPr lang="pt-PT" dirty="0" smtClean="0"/>
                        <a:t>21%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Realização de projetos longos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27.4%</a:t>
                      </a:r>
                      <a:endParaRPr lang="pt-PT" dirty="0"/>
                    </a:p>
                  </a:txBody>
                  <a:tcPr/>
                </a:tc>
              </a:tr>
              <a:tr h="424846">
                <a:tc>
                  <a:txBody>
                    <a:bodyPr/>
                    <a:lstStyle/>
                    <a:p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Aprendizagem</a:t>
                      </a:r>
                      <a:r>
                        <a:rPr lang="pt-PT" baseline="0" dirty="0" smtClean="0"/>
                        <a:t> centrada nos alunos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PT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318212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764705"/>
            <a:ext cx="7772400" cy="864095"/>
          </a:xfrm>
        </p:spPr>
        <p:txBody>
          <a:bodyPr>
            <a:normAutofit/>
          </a:bodyPr>
          <a:lstStyle/>
          <a:p>
            <a:r>
              <a:rPr lang="pt-PT" sz="1800" b="1" dirty="0" smtClean="0">
                <a:solidFill>
                  <a:schemeClr val="tx2">
                    <a:lumMod val="75000"/>
                  </a:schemeClr>
                </a:solidFill>
              </a:rPr>
              <a:t>SER PROFESSOR(A) NOS DIAS DE HOJE</a:t>
            </a:r>
            <a:endParaRPr lang="pt-PT" sz="1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15616" y="1484784"/>
            <a:ext cx="6912768" cy="4536504"/>
          </a:xfrm>
        </p:spPr>
        <p:txBody>
          <a:bodyPr>
            <a:normAutofit/>
          </a:bodyPr>
          <a:lstStyle/>
          <a:p>
            <a:r>
              <a:rPr lang="pt-PT" sz="2000" b="1" dirty="0" smtClean="0">
                <a:solidFill>
                  <a:srgbClr val="FF0000"/>
                </a:solidFill>
              </a:rPr>
              <a:t>IMAGENS DA PROFISSÃO HOJE</a:t>
            </a:r>
          </a:p>
          <a:p>
            <a:r>
              <a:rPr lang="pt-PT" sz="2000" b="1" dirty="0" smtClean="0">
                <a:solidFill>
                  <a:schemeClr val="tx2">
                    <a:lumMod val="75000"/>
                  </a:schemeClr>
                </a:solidFill>
              </a:rPr>
              <a:t>QUEM SOMOS? COMO ESTAMOS NA PROFISSÃO? COMO NOS COMPARAMOS COM OUTROS?</a:t>
            </a:r>
          </a:p>
          <a:p>
            <a:pPr marL="342900" indent="-342900" algn="l">
              <a:buFont typeface="Wingdings" panose="05000000000000000000" pitchFamily="2" charset="2"/>
              <a:buChar char="q"/>
            </a:pPr>
            <a:endParaRPr lang="pt-PT" sz="2000" b="1" dirty="0" smtClean="0">
              <a:solidFill>
                <a:srgbClr val="FF0000"/>
              </a:solidFill>
            </a:endParaRPr>
          </a:p>
          <a:p>
            <a:endParaRPr lang="pt-PT" sz="2000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927549518"/>
              </p:ext>
            </p:extLst>
          </p:nvPr>
        </p:nvGraphicFramePr>
        <p:xfrm>
          <a:off x="683567" y="2636912"/>
          <a:ext cx="7632849" cy="255469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803235"/>
                <a:gridCol w="4057280"/>
                <a:gridCol w="1772334"/>
              </a:tblGrid>
              <a:tr h="424846">
                <a:tc>
                  <a:txBody>
                    <a:bodyPr/>
                    <a:lstStyle/>
                    <a:p>
                      <a:r>
                        <a:rPr lang="pt-PT" dirty="0" smtClean="0"/>
                        <a:t>PORTUGAL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/>
                        <a:t>Clima</a:t>
                      </a:r>
                      <a:r>
                        <a:rPr lang="pt-PT" baseline="0" dirty="0" smtClean="0"/>
                        <a:t> relacional nas aulas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⁻x  OCDE</a:t>
                      </a:r>
                      <a:endParaRPr lang="pt-PT" dirty="0"/>
                    </a:p>
                  </a:txBody>
                  <a:tcPr/>
                </a:tc>
              </a:tr>
              <a:tr h="424846">
                <a:tc>
                  <a:txBody>
                    <a:bodyPr/>
                    <a:lstStyle/>
                    <a:p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Cerca</a:t>
                      </a:r>
                      <a:r>
                        <a:rPr lang="pt-PT" baseline="0" dirty="0" smtClean="0"/>
                        <a:t> de </a:t>
                      </a:r>
                      <a:r>
                        <a:rPr lang="pt-PT" dirty="0" smtClean="0"/>
                        <a:t>1/3 do tempo</a:t>
                      </a:r>
                      <a:r>
                        <a:rPr lang="pt-PT" baseline="0" dirty="0" smtClean="0"/>
                        <a:t> de aula a lidar com a indisciplina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25%</a:t>
                      </a:r>
                      <a:endParaRPr lang="pt-PT" dirty="0"/>
                    </a:p>
                  </a:txBody>
                  <a:tcPr/>
                </a:tc>
              </a:tr>
              <a:tr h="424846">
                <a:tc>
                  <a:txBody>
                    <a:bodyPr/>
                    <a:lstStyle/>
                    <a:p>
                      <a:r>
                        <a:rPr lang="pt-PT" dirty="0" smtClean="0"/>
                        <a:t>40.4%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Perda de muito tempo a controlar comportamentos dos alunos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29.5%</a:t>
                      </a:r>
                      <a:endParaRPr lang="pt-PT" dirty="0"/>
                    </a:p>
                  </a:txBody>
                  <a:tcPr/>
                </a:tc>
              </a:tr>
              <a:tr h="424846">
                <a:tc>
                  <a:txBody>
                    <a:bodyPr/>
                    <a:lstStyle/>
                    <a:p>
                      <a:r>
                        <a:rPr lang="pt-PT" dirty="0" smtClean="0"/>
                        <a:t>31.1%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Demasiado ruído dispersivo nas aulas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26%</a:t>
                      </a:r>
                      <a:endParaRPr lang="pt-PT" dirty="0"/>
                    </a:p>
                  </a:txBody>
                  <a:tcPr/>
                </a:tc>
              </a:tr>
              <a:tr h="424846">
                <a:tc>
                  <a:txBody>
                    <a:bodyPr/>
                    <a:lstStyle/>
                    <a:p>
                      <a:r>
                        <a:rPr lang="pt-PT" dirty="0" smtClean="0"/>
                        <a:t>75.8%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Tempo útil das</a:t>
                      </a:r>
                      <a:r>
                        <a:rPr lang="pt-PT" baseline="0" dirty="0" smtClean="0"/>
                        <a:t> aulas para E/A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78.7%</a:t>
                      </a:r>
                      <a:endParaRPr lang="pt-PT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10166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764705"/>
            <a:ext cx="7772400" cy="864095"/>
          </a:xfrm>
        </p:spPr>
        <p:txBody>
          <a:bodyPr>
            <a:normAutofit/>
          </a:bodyPr>
          <a:lstStyle/>
          <a:p>
            <a:r>
              <a:rPr lang="pt-PT" sz="1800" b="1" dirty="0" smtClean="0">
                <a:solidFill>
                  <a:schemeClr val="tx2">
                    <a:lumMod val="75000"/>
                  </a:schemeClr>
                </a:solidFill>
              </a:rPr>
              <a:t>SER PROFESSOR(A) NOS DIAS DE HOJE</a:t>
            </a:r>
            <a:endParaRPr lang="pt-PT" sz="1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15616" y="1484784"/>
            <a:ext cx="6912768" cy="4536504"/>
          </a:xfrm>
        </p:spPr>
        <p:txBody>
          <a:bodyPr>
            <a:normAutofit/>
          </a:bodyPr>
          <a:lstStyle/>
          <a:p>
            <a:r>
              <a:rPr lang="pt-PT" sz="2000" b="1" dirty="0" smtClean="0">
                <a:solidFill>
                  <a:srgbClr val="FF0000"/>
                </a:solidFill>
              </a:rPr>
              <a:t>IMAGENS DA PROFISSÃO HOJE</a:t>
            </a:r>
          </a:p>
          <a:p>
            <a:r>
              <a:rPr lang="pt-PT" sz="2000" b="1" dirty="0" smtClean="0">
                <a:solidFill>
                  <a:schemeClr val="tx2">
                    <a:lumMod val="75000"/>
                  </a:schemeClr>
                </a:solidFill>
              </a:rPr>
              <a:t>QUEM SOMOS? COMO ESTAMOS NA PROFISSÃO? COMO NOS COMPARAMOS COM OUTROS?</a:t>
            </a:r>
          </a:p>
          <a:p>
            <a:pPr marL="342900" indent="-342900" algn="l">
              <a:buFont typeface="Wingdings" panose="05000000000000000000" pitchFamily="2" charset="2"/>
              <a:buChar char="q"/>
            </a:pPr>
            <a:endParaRPr lang="pt-PT" sz="2000" b="1" dirty="0" smtClean="0">
              <a:solidFill>
                <a:srgbClr val="FF0000"/>
              </a:solidFill>
            </a:endParaRPr>
          </a:p>
          <a:p>
            <a:endParaRPr lang="pt-PT" sz="2000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12287354"/>
              </p:ext>
            </p:extLst>
          </p:nvPr>
        </p:nvGraphicFramePr>
        <p:xfrm>
          <a:off x="683567" y="2636912"/>
          <a:ext cx="7632849" cy="4038848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803235"/>
                <a:gridCol w="4057280"/>
                <a:gridCol w="1772334"/>
              </a:tblGrid>
              <a:tr h="424846">
                <a:tc>
                  <a:txBody>
                    <a:bodyPr/>
                    <a:lstStyle/>
                    <a:p>
                      <a:r>
                        <a:rPr lang="pt-PT" dirty="0" smtClean="0"/>
                        <a:t>PORTUGAL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/>
                        <a:t>Cooperação</a:t>
                      </a:r>
                      <a:r>
                        <a:rPr lang="pt-PT" baseline="0" dirty="0" smtClean="0"/>
                        <a:t> entre professores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⁻x  OCDE</a:t>
                      </a:r>
                      <a:endParaRPr lang="pt-PT" dirty="0"/>
                    </a:p>
                  </a:txBody>
                  <a:tcPr/>
                </a:tc>
              </a:tr>
              <a:tr h="424846">
                <a:tc>
                  <a:txBody>
                    <a:bodyPr/>
                    <a:lstStyle/>
                    <a:p>
                      <a:r>
                        <a:rPr lang="pt-PT" dirty="0" smtClean="0"/>
                        <a:t>2.2%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Nunca discutem</a:t>
                      </a:r>
                      <a:r>
                        <a:rPr lang="pt-PT" baseline="0" dirty="0" smtClean="0"/>
                        <a:t> casos individuais de alunos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3.5%</a:t>
                      </a:r>
                      <a:endParaRPr lang="pt-PT" dirty="0"/>
                    </a:p>
                  </a:txBody>
                  <a:tcPr/>
                </a:tc>
              </a:tr>
              <a:tr h="424846">
                <a:tc>
                  <a:txBody>
                    <a:bodyPr/>
                    <a:lstStyle/>
                    <a:p>
                      <a:r>
                        <a:rPr lang="pt-PT" dirty="0" smtClean="0"/>
                        <a:t>2.5%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Nunca trocam materiais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7.4%</a:t>
                      </a:r>
                      <a:endParaRPr lang="pt-PT" dirty="0"/>
                    </a:p>
                  </a:txBody>
                  <a:tcPr/>
                </a:tc>
              </a:tr>
              <a:tr h="424846">
                <a:tc>
                  <a:txBody>
                    <a:bodyPr/>
                    <a:lstStyle/>
                    <a:p>
                      <a:r>
                        <a:rPr lang="pt-PT" dirty="0" smtClean="0"/>
                        <a:t>4%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Nunca discutem critérios de avaliação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8.8%</a:t>
                      </a:r>
                      <a:endParaRPr lang="pt-PT" dirty="0"/>
                    </a:p>
                  </a:txBody>
                  <a:tcPr/>
                </a:tc>
              </a:tr>
              <a:tr h="424846">
                <a:tc>
                  <a:txBody>
                    <a:bodyPr/>
                    <a:lstStyle/>
                    <a:p>
                      <a:r>
                        <a:rPr lang="pt-PT" dirty="0" smtClean="0"/>
                        <a:t>0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Nunca participam em reuniões de equipa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9.0%</a:t>
                      </a:r>
                      <a:endParaRPr lang="pt-PT" dirty="0"/>
                    </a:p>
                  </a:txBody>
                  <a:tcPr/>
                </a:tc>
              </a:tr>
              <a:tr h="424846">
                <a:tc>
                  <a:txBody>
                    <a:bodyPr/>
                    <a:lstStyle/>
                    <a:p>
                      <a:r>
                        <a:rPr lang="pt-PT" dirty="0" smtClean="0"/>
                        <a:t>71%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Nunca observam aulas de outros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43%</a:t>
                      </a:r>
                      <a:endParaRPr lang="pt-PT" dirty="0"/>
                    </a:p>
                  </a:txBody>
                  <a:tcPr/>
                </a:tc>
              </a:tr>
              <a:tr h="424846">
                <a:tc>
                  <a:txBody>
                    <a:bodyPr/>
                    <a:lstStyle/>
                    <a:p>
                      <a:r>
                        <a:rPr lang="pt-PT" dirty="0" smtClean="0"/>
                        <a:t>49.5%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Nunca ensinam em equipa numa turma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41%</a:t>
                      </a:r>
                      <a:endParaRPr lang="pt-PT" dirty="0"/>
                    </a:p>
                  </a:txBody>
                  <a:tcPr/>
                </a:tc>
              </a:tr>
              <a:tr h="424846">
                <a:tc>
                  <a:txBody>
                    <a:bodyPr/>
                    <a:lstStyle/>
                    <a:p>
                      <a:r>
                        <a:rPr lang="pt-PT" dirty="0" smtClean="0"/>
                        <a:t>16.5%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Nunca trabalham em </a:t>
                      </a:r>
                      <a:r>
                        <a:rPr lang="pt-PT" dirty="0" err="1" smtClean="0"/>
                        <a:t>proj</a:t>
                      </a:r>
                      <a:r>
                        <a:rPr lang="pt-PT" dirty="0" smtClean="0"/>
                        <a:t> </a:t>
                      </a:r>
                      <a:r>
                        <a:rPr lang="pt-PT" dirty="0" err="1" smtClean="0"/>
                        <a:t>interdisciplin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21%</a:t>
                      </a:r>
                      <a:endParaRPr lang="pt-PT" dirty="0"/>
                    </a:p>
                  </a:txBody>
                  <a:tcPr/>
                </a:tc>
              </a:tr>
              <a:tr h="424846">
                <a:tc>
                  <a:txBody>
                    <a:bodyPr/>
                    <a:lstStyle/>
                    <a:p>
                      <a:r>
                        <a:rPr lang="pt-PT" dirty="0" smtClean="0"/>
                        <a:t>13.2%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Nunca participam em formação </a:t>
                      </a:r>
                      <a:r>
                        <a:rPr lang="pt-PT" dirty="0" err="1" smtClean="0"/>
                        <a:t>colab</a:t>
                      </a:r>
                      <a:r>
                        <a:rPr lang="pt-PT" dirty="0" smtClean="0"/>
                        <a:t>.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15.7%</a:t>
                      </a:r>
                      <a:endParaRPr lang="pt-PT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90637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932</Words>
  <Application>Microsoft Office PowerPoint</Application>
  <PresentationFormat>Apresentação no Ecrã (4:3)</PresentationFormat>
  <Paragraphs>233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14</vt:i4>
      </vt:variant>
    </vt:vector>
  </HeadingPairs>
  <TitlesOfParts>
    <vt:vector size="15" baseType="lpstr">
      <vt:lpstr>Tema do Office</vt:lpstr>
      <vt:lpstr>ENCONTRO NACIONAL DO ENSINO PARTICULAR E COOPERATIVO SPGL-FENPROF, LISBOA, 4 DE JULHO DE 2015</vt:lpstr>
      <vt:lpstr>SER PROFESSOR(A) NOS DIAS DE HOJE</vt:lpstr>
      <vt:lpstr>SER PROFESSOR(A) NOS DIAS DE HOJE</vt:lpstr>
      <vt:lpstr>SER PROFESSOR(A) NOS DIAS DE HOJE</vt:lpstr>
      <vt:lpstr>SER PROFESSOR(A) NOS DIAS DE HOJE</vt:lpstr>
      <vt:lpstr>SER PROFESSOR(A) NOS DIAS DE HOJE</vt:lpstr>
      <vt:lpstr>SER PROFESSOR(A) NOS DIAS DE HOJE</vt:lpstr>
      <vt:lpstr>SER PROFESSOR(A) NOS DIAS DE HOJE</vt:lpstr>
      <vt:lpstr>SER PROFESSOR(A) NOS DIAS DE HOJE</vt:lpstr>
      <vt:lpstr>SER PROFESSOR(A) NOS DIAS DE HOJE</vt:lpstr>
      <vt:lpstr>SER PROFESSOR(A) NOS DIAS DE HOJE</vt:lpstr>
      <vt:lpstr>SER PROFESSOR(A) NOS DIAS DE HOJE</vt:lpstr>
      <vt:lpstr>SER PROFESSOR(A) NOS DIAS DE HOJE IMAGENS DA PROFISSÃO HOJE </vt:lpstr>
      <vt:lpstr>SER PROFESSOR(A) NOS DIAS DE HOJE  </vt:lpstr>
    </vt:vector>
  </TitlesOfParts>
  <Company>Faculdade de Psicologia | Instituto de Educação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ENCONTRO NACIONAL DO ENSINO PARTICULAR E COOPERATIVO FENPROF, LISBOA, 4 DE JULHO DE 2015</dc:title>
  <dc:creator>Manuela</dc:creator>
  <cp:lastModifiedBy>Utilizador</cp:lastModifiedBy>
  <cp:revision>24</cp:revision>
  <cp:lastPrinted>2015-07-03T21:20:32Z</cp:lastPrinted>
  <dcterms:created xsi:type="dcterms:W3CDTF">2015-07-02T18:25:24Z</dcterms:created>
  <dcterms:modified xsi:type="dcterms:W3CDTF">2015-07-04T09:26:37Z</dcterms:modified>
</cp:coreProperties>
</file>