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308" r:id="rId4"/>
    <p:sldId id="261" r:id="rId5"/>
    <p:sldId id="262" r:id="rId6"/>
    <p:sldId id="263" r:id="rId7"/>
    <p:sldId id="264" r:id="rId8"/>
    <p:sldId id="265" r:id="rId9"/>
    <p:sldId id="309" r:id="rId10"/>
    <p:sldId id="266" r:id="rId11"/>
    <p:sldId id="299" r:id="rId12"/>
    <p:sldId id="267" r:id="rId13"/>
    <p:sldId id="268" r:id="rId14"/>
    <p:sldId id="269" r:id="rId15"/>
    <p:sldId id="270" r:id="rId16"/>
    <p:sldId id="271" r:id="rId17"/>
    <p:sldId id="272" r:id="rId18"/>
    <p:sldId id="273" r:id="rId19"/>
    <p:sldId id="307" r:id="rId20"/>
    <p:sldId id="274" r:id="rId21"/>
    <p:sldId id="275" r:id="rId22"/>
    <p:sldId id="276" r:id="rId23"/>
    <p:sldId id="277" r:id="rId24"/>
    <p:sldId id="278" r:id="rId25"/>
    <p:sldId id="304" r:id="rId26"/>
    <p:sldId id="280" r:id="rId27"/>
    <p:sldId id="281" r:id="rId28"/>
    <p:sldId id="282" r:id="rId29"/>
    <p:sldId id="312" r:id="rId30"/>
    <p:sldId id="305" r:id="rId31"/>
    <p:sldId id="284" r:id="rId32"/>
    <p:sldId id="301" r:id="rId33"/>
    <p:sldId id="287" r:id="rId34"/>
    <p:sldId id="288" r:id="rId35"/>
    <p:sldId id="289" r:id="rId36"/>
    <p:sldId id="311" r:id="rId37"/>
    <p:sldId id="306" r:id="rId38"/>
    <p:sldId id="290" r:id="rId39"/>
    <p:sldId id="297" r:id="rId40"/>
    <p:sldId id="291" r:id="rId41"/>
    <p:sldId id="292" r:id="rId42"/>
    <p:sldId id="303" r:id="rId43"/>
    <p:sldId id="293"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2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pt-PT"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January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January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January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January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pt-PT"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January 10,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pt-PT"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January 10,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January 10,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pt-PT"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January 10,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January 10,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pt-PT"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January 10,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pt-PT"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January 10,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pt-PT"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pt-PT"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pt-PT"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January 10, 2015</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jpeg"/><Relationship Id="rId5" Type="http://schemas.openxmlformats.org/officeDocument/2006/relationships/image" Target="../media/image13.png"/><Relationship Id="rId1" Type="http://schemas.microsoft.com/office/2007/relationships/media" Target="file://localhost/Volumes/AULAS/Powerpoint%20IPL/audio.mp3" TargetMode="External"/><Relationship Id="rId2" Type="http://schemas.openxmlformats.org/officeDocument/2006/relationships/audio" Target="file://localhost/Volumes/AULAS/Powerpoint%20IPL/audio.mp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2400" dirty="0" err="1" smtClean="0"/>
              <a:t>Percursos</a:t>
            </a:r>
            <a:r>
              <a:rPr lang="en-US" sz="2400" dirty="0" smtClean="0"/>
              <a:t> </a:t>
            </a:r>
            <a:r>
              <a:rPr lang="en-US" sz="2400" dirty="0"/>
              <a:t>da </a:t>
            </a:r>
            <a:r>
              <a:rPr lang="en-US" sz="2400" dirty="0" err="1"/>
              <a:t>Educação</a:t>
            </a:r>
            <a:r>
              <a:rPr lang="en-US" sz="2400" dirty="0"/>
              <a:t> </a:t>
            </a:r>
            <a:r>
              <a:rPr lang="en-US" sz="2400" dirty="0" err="1"/>
              <a:t>Pré</a:t>
            </a:r>
            <a:r>
              <a:rPr lang="en-US" sz="2400" dirty="0"/>
              <a:t>-Escolar </a:t>
            </a:r>
            <a:r>
              <a:rPr lang="en-US" sz="2400" dirty="0" err="1"/>
              <a:t>em</a:t>
            </a:r>
            <a:r>
              <a:rPr lang="en-US" sz="2400" dirty="0"/>
              <a:t> Portugal: </a:t>
            </a:r>
            <a:r>
              <a:rPr lang="en-US" sz="2400" dirty="0" err="1"/>
              <a:t>recuperar</a:t>
            </a:r>
            <a:r>
              <a:rPr lang="en-US" sz="2400" dirty="0"/>
              <a:t> a </a:t>
            </a:r>
            <a:r>
              <a:rPr lang="en-US" sz="2400" dirty="0" err="1" smtClean="0"/>
              <a:t>memória</a:t>
            </a:r>
            <a:endParaRPr lang="en-US" sz="2400" dirty="0"/>
          </a:p>
        </p:txBody>
      </p:sp>
      <p:sp>
        <p:nvSpPr>
          <p:cNvPr id="3" name="Subtitle 2"/>
          <p:cNvSpPr>
            <a:spLocks noGrp="1"/>
          </p:cNvSpPr>
          <p:nvPr>
            <p:ph type="subTitle" idx="1"/>
          </p:nvPr>
        </p:nvSpPr>
        <p:spPr/>
        <p:txBody>
          <a:bodyPr/>
          <a:lstStyle/>
          <a:p>
            <a:endParaRPr lang="en-US" dirty="0" smtClean="0"/>
          </a:p>
          <a:p>
            <a:pPr algn="ctr"/>
            <a:r>
              <a:rPr lang="en-US" dirty="0" smtClean="0"/>
              <a:t>Teresa Vasconcelos</a:t>
            </a:r>
          </a:p>
          <a:p>
            <a:pPr algn="ctr"/>
            <a:r>
              <a:rPr lang="en-US" dirty="0" err="1" smtClean="0"/>
              <a:t>Encontro</a:t>
            </a:r>
            <a:r>
              <a:rPr lang="en-US" dirty="0" smtClean="0"/>
              <a:t> </a:t>
            </a:r>
            <a:r>
              <a:rPr lang="en-US" dirty="0" err="1" smtClean="0"/>
              <a:t>Educação</a:t>
            </a:r>
            <a:r>
              <a:rPr lang="en-US" dirty="0" smtClean="0"/>
              <a:t> </a:t>
            </a:r>
            <a:r>
              <a:rPr lang="en-US" dirty="0" err="1" smtClean="0"/>
              <a:t>Pré</a:t>
            </a:r>
            <a:r>
              <a:rPr lang="en-US" dirty="0" smtClean="0"/>
              <a:t>-Escolar</a:t>
            </a:r>
          </a:p>
          <a:p>
            <a:pPr algn="ctr"/>
            <a:r>
              <a:rPr lang="en-US" dirty="0" smtClean="0"/>
              <a:t>10 Janeiro 2015</a:t>
            </a:r>
            <a:endParaRPr lang="en-US" dirty="0"/>
          </a:p>
        </p:txBody>
      </p:sp>
    </p:spTree>
    <p:extLst>
      <p:ext uri="{BB962C8B-B14F-4D97-AF65-F5344CB8AC3E}">
        <p14:creationId xmlns:p14="http://schemas.microsoft.com/office/powerpoint/2010/main" val="8512576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b="1" i="1" dirty="0"/>
              <a:t>Jardins </a:t>
            </a:r>
            <a:r>
              <a:rPr lang="pt-PT" b="1" i="1" dirty="0" smtClean="0"/>
              <a:t>e jardineiras</a:t>
            </a:r>
            <a:r>
              <a:rPr lang="pt-PT" dirty="0"/>
              <a:t/>
            </a:r>
            <a:br>
              <a:rPr lang="pt-PT" dirty="0"/>
            </a:br>
            <a:endParaRPr lang="en-US" dirty="0"/>
          </a:p>
        </p:txBody>
      </p:sp>
      <p:sp>
        <p:nvSpPr>
          <p:cNvPr id="3" name="Content Placeholder 2"/>
          <p:cNvSpPr>
            <a:spLocks noGrp="1"/>
          </p:cNvSpPr>
          <p:nvPr>
            <p:ph idx="1"/>
          </p:nvPr>
        </p:nvSpPr>
        <p:spPr/>
        <p:txBody>
          <a:bodyPr>
            <a:normAutofit fontScale="92500" lnSpcReduction="10000"/>
          </a:bodyPr>
          <a:lstStyle/>
          <a:p>
            <a:r>
              <a:rPr lang="pt-PT" dirty="0"/>
              <a:t>I</a:t>
            </a:r>
            <a:r>
              <a:rPr lang="pt-PT" dirty="0" smtClean="0"/>
              <a:t>nauguração</a:t>
            </a:r>
            <a:r>
              <a:rPr lang="pt-PT" dirty="0"/>
              <a:t>, em 1882, no Jardim da Estrela em Lisboa, do primeiro Jardim de Infância </a:t>
            </a:r>
            <a:r>
              <a:rPr lang="pt-PT" dirty="0" err="1"/>
              <a:t>Froebel</a:t>
            </a:r>
            <a:r>
              <a:rPr lang="pt-PT" dirty="0"/>
              <a:t>, por iniciativa governamental e a pedido de um grupo de intelectuais em contacto com as mais recentes correntes pedagógicas na Europa. </a:t>
            </a:r>
            <a:endParaRPr lang="pt-PT" dirty="0" smtClean="0"/>
          </a:p>
          <a:p>
            <a:r>
              <a:rPr lang="pt-PT" dirty="0" smtClean="0"/>
              <a:t>Interesse </a:t>
            </a:r>
            <a:r>
              <a:rPr lang="pt-PT" dirty="0"/>
              <a:t>que uma burguesia ascendente começa a ter pela componente educativa dos serviços de atendimento à criança, garantindo uma formação humana e, simultaneamente, uma igualização dos grupos sociais.  </a:t>
            </a:r>
          </a:p>
          <a:p>
            <a:r>
              <a:rPr lang="pt-PT" dirty="0"/>
              <a:t>Com a estrutura de um </a:t>
            </a:r>
            <a:r>
              <a:rPr lang="pt-PT" i="1" dirty="0" err="1"/>
              <a:t>chalet</a:t>
            </a:r>
            <a:r>
              <a:rPr lang="pt-PT" dirty="0"/>
              <a:t> </a:t>
            </a:r>
            <a:r>
              <a:rPr lang="pt-PT" dirty="0" smtClean="0"/>
              <a:t>suíço, </a:t>
            </a:r>
            <a:r>
              <a:rPr lang="pt-PT" dirty="0"/>
              <a:t>acolhia 200 crianças e as “jardineiras de infância” – assim eram chamadas as educadoras - eram senhoras de boas famílias que haviam feito uma formação na Suíça</a:t>
            </a:r>
            <a:r>
              <a:rPr lang="pt-PT" dirty="0" smtClean="0"/>
              <a:t>.</a:t>
            </a:r>
          </a:p>
          <a:p>
            <a:r>
              <a:rPr lang="pt-PT" dirty="0" smtClean="0"/>
              <a:t> </a:t>
            </a:r>
            <a:r>
              <a:rPr lang="pt-PT" dirty="0"/>
              <a:t>O livro que servia de guia às jardineiras era a obra de J. F. </a:t>
            </a:r>
            <a:r>
              <a:rPr lang="pt-PT" dirty="0" err="1"/>
              <a:t>Jacobs</a:t>
            </a:r>
            <a:r>
              <a:rPr lang="pt-PT" dirty="0"/>
              <a:t>, </a:t>
            </a:r>
            <a:r>
              <a:rPr lang="pt-PT" i="1" dirty="0"/>
              <a:t>Manuel Pratique </a:t>
            </a:r>
            <a:r>
              <a:rPr lang="pt-PT" i="1" dirty="0" err="1"/>
              <a:t>des</a:t>
            </a:r>
            <a:r>
              <a:rPr lang="pt-PT" i="1" dirty="0"/>
              <a:t> Jardins d’</a:t>
            </a:r>
            <a:r>
              <a:rPr lang="pt-PT" i="1" dirty="0" err="1"/>
              <a:t>enfants</a:t>
            </a:r>
            <a:r>
              <a:rPr lang="pt-PT" i="1" dirty="0"/>
              <a:t> de </a:t>
            </a:r>
            <a:r>
              <a:rPr lang="pt-PT" i="1" dirty="0" err="1"/>
              <a:t>Frédéric</a:t>
            </a:r>
            <a:r>
              <a:rPr lang="pt-PT" i="1" dirty="0"/>
              <a:t> </a:t>
            </a:r>
            <a:r>
              <a:rPr lang="pt-PT" i="1" dirty="0" err="1"/>
              <a:t>Froebel</a:t>
            </a:r>
            <a:r>
              <a:rPr lang="pt-PT" i="1" dirty="0"/>
              <a:t>, </a:t>
            </a:r>
            <a:r>
              <a:rPr lang="pt-PT" dirty="0"/>
              <a:t>editado em Bruxelas.   </a:t>
            </a:r>
            <a:r>
              <a:rPr lang="pt-PT" dirty="0" smtClean="0"/>
              <a:t> </a:t>
            </a:r>
            <a:endParaRPr lang="pt-PT" dirty="0"/>
          </a:p>
        </p:txBody>
      </p:sp>
    </p:spTree>
    <p:extLst>
      <p:ext uri="{BB962C8B-B14F-4D97-AF65-F5344CB8AC3E}">
        <p14:creationId xmlns:p14="http://schemas.microsoft.com/office/powerpoint/2010/main" val="16303575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Lição IPL\Pedagogos\images-2.jpeg"/>
          <p:cNvPicPr>
            <a:picLocks noChangeAspect="1" noChangeArrowheads="1"/>
          </p:cNvPicPr>
          <p:nvPr/>
        </p:nvPicPr>
        <p:blipFill>
          <a:blip r:embed="rId2"/>
          <a:srcRect/>
          <a:stretch>
            <a:fillRect/>
          </a:stretch>
        </p:blipFill>
        <p:spPr bwMode="auto">
          <a:xfrm>
            <a:off x="1897812" y="374887"/>
            <a:ext cx="5529532" cy="6043908"/>
          </a:xfrm>
          <a:prstGeom prst="rect">
            <a:avLst/>
          </a:prstGeom>
          <a:noFill/>
        </p:spPr>
      </p:pic>
    </p:spTree>
    <p:extLst>
      <p:ext uri="{BB962C8B-B14F-4D97-AF65-F5344CB8AC3E}">
        <p14:creationId xmlns:p14="http://schemas.microsoft.com/office/powerpoint/2010/main" val="426977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b="1" i="1" dirty="0"/>
              <a:t>Jardins-Escola </a:t>
            </a:r>
            <a:r>
              <a:rPr lang="pt-PT" dirty="0"/>
              <a:t>  </a:t>
            </a:r>
            <a:br>
              <a:rPr lang="pt-PT" dirty="0"/>
            </a:br>
            <a:endParaRPr lang="en-US" dirty="0"/>
          </a:p>
        </p:txBody>
      </p:sp>
      <p:sp>
        <p:nvSpPr>
          <p:cNvPr id="3" name="Content Placeholder 2"/>
          <p:cNvSpPr>
            <a:spLocks noGrp="1"/>
          </p:cNvSpPr>
          <p:nvPr>
            <p:ph idx="1"/>
          </p:nvPr>
        </p:nvSpPr>
        <p:spPr/>
        <p:txBody>
          <a:bodyPr>
            <a:normAutofit fontScale="85000" lnSpcReduction="10000"/>
          </a:bodyPr>
          <a:lstStyle/>
          <a:p>
            <a:r>
              <a:rPr lang="pt-PT" dirty="0" smtClean="0"/>
              <a:t>Também em 1882é </a:t>
            </a:r>
            <a:r>
              <a:rPr lang="pt-PT" dirty="0"/>
              <a:t>criada a Associação das Escolas Móveis pelo Método João de Deus, uma iniciativa de carácter </a:t>
            </a:r>
            <a:r>
              <a:rPr lang="pt-PT" dirty="0" smtClean="0"/>
              <a:t>privado - </a:t>
            </a:r>
            <a:r>
              <a:rPr lang="pt-PT" dirty="0"/>
              <a:t>” num tempo em que cerca de e as políticas públicas se orientavam numa perspectiva assistencial</a:t>
            </a:r>
            <a:endParaRPr lang="pt-PT" dirty="0" smtClean="0"/>
          </a:p>
          <a:p>
            <a:r>
              <a:rPr lang="pt-PT" dirty="0" smtClean="0"/>
              <a:t>. </a:t>
            </a:r>
            <a:r>
              <a:rPr lang="pt-PT" dirty="0"/>
              <a:t>A Cartilha Maternal de João de Deus (1876)  é exemplo de uma metodologia de iniciação à leitura que, "enraizando-se na cultura popular"  (Magalhães 1997, p. 130) procura alfabetizar, não apenas as crianças,  mas também a população adulta através das escolas móveis (1882)</a:t>
            </a:r>
            <a:r>
              <a:rPr lang="pt-PT" dirty="0" smtClean="0"/>
              <a:t>. </a:t>
            </a:r>
            <a:r>
              <a:rPr lang="pt-PT" dirty="0"/>
              <a:t>75% da população portuguesa </a:t>
            </a:r>
            <a:r>
              <a:rPr lang="pt-PT" dirty="0" smtClean="0"/>
              <a:t>era então </a:t>
            </a:r>
            <a:r>
              <a:rPr lang="pt-PT" dirty="0"/>
              <a:t>analfabeta </a:t>
            </a:r>
            <a:endParaRPr lang="pt-PT" dirty="0" smtClean="0"/>
          </a:p>
          <a:p>
            <a:r>
              <a:rPr lang="pt-PT" dirty="0" smtClean="0"/>
              <a:t> </a:t>
            </a:r>
            <a:r>
              <a:rPr lang="pt-PT" dirty="0"/>
              <a:t>O método João de Deus, constituindo-se como um  plano de 25 lições para a alfabetização das crianças, era um documento orientado para a vertente “leitura, escrita e </a:t>
            </a:r>
            <a:r>
              <a:rPr lang="pt-PT" dirty="0" smtClean="0"/>
              <a:t>contas.</a:t>
            </a:r>
          </a:p>
          <a:p>
            <a:r>
              <a:rPr lang="pt-PT" dirty="0" smtClean="0"/>
              <a:t> </a:t>
            </a:r>
            <a:r>
              <a:rPr lang="pt-PT" dirty="0"/>
              <a:t>A referida Associação tinha, entre os seus objetivos: “instituir escolas maternais ou jardins-escola para crianças dos 3 aos 7 anos, onde seja aplicado, em toda a sua plenitude, o espírito e doutrina da obra educativa de João de Deus, modelando assim um tipo português de escola infantil” (Gomes 1977, p. 51).</a:t>
            </a:r>
          </a:p>
          <a:p>
            <a:endParaRPr lang="en-US" dirty="0"/>
          </a:p>
        </p:txBody>
      </p:sp>
    </p:spTree>
    <p:extLst>
      <p:ext uri="{BB962C8B-B14F-4D97-AF65-F5344CB8AC3E}">
        <p14:creationId xmlns:p14="http://schemas.microsoft.com/office/powerpoint/2010/main" val="6811942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b="1" i="1" dirty="0"/>
              <a:t>Escolas para a “Educação e Ensino das Classes Infantis”  </a:t>
            </a:r>
            <a:r>
              <a:rPr lang="pt-PT" dirty="0"/>
              <a:t/>
            </a:r>
            <a:br>
              <a:rPr lang="pt-PT" dirty="0"/>
            </a:br>
            <a:endParaRPr lang="en-US" dirty="0"/>
          </a:p>
        </p:txBody>
      </p:sp>
      <p:sp>
        <p:nvSpPr>
          <p:cNvPr id="3" name="Content Placeholder 2"/>
          <p:cNvSpPr>
            <a:spLocks noGrp="1"/>
          </p:cNvSpPr>
          <p:nvPr>
            <p:ph idx="1"/>
          </p:nvPr>
        </p:nvSpPr>
        <p:spPr/>
        <p:txBody>
          <a:bodyPr>
            <a:normAutofit fontScale="70000" lnSpcReduction="20000"/>
          </a:bodyPr>
          <a:lstStyle/>
          <a:p>
            <a:r>
              <a:rPr lang="pt-PT" sz="2600" dirty="0" smtClean="0"/>
              <a:t>O pedagogo </a:t>
            </a:r>
            <a:r>
              <a:rPr lang="pt-PT" sz="2600" dirty="0"/>
              <a:t>José Augusto Coelho publica em 1893 o projeto “para uma escola infantil”, um programa para as crianças dos 4 aos 8 anos,  cujas linhas de orientação se aproximam das ideias de </a:t>
            </a:r>
            <a:r>
              <a:rPr lang="pt-PT" sz="2600" dirty="0" err="1"/>
              <a:t>Froebel</a:t>
            </a:r>
            <a:r>
              <a:rPr lang="pt-PT" sz="2600" dirty="0"/>
              <a:t> e </a:t>
            </a:r>
            <a:r>
              <a:rPr lang="pt-PT" sz="2600" dirty="0" err="1" smtClean="0"/>
              <a:t>Montessori</a:t>
            </a:r>
            <a:r>
              <a:rPr lang="pt-PT" sz="2600" dirty="0" smtClean="0"/>
              <a:t>, </a:t>
            </a:r>
            <a:r>
              <a:rPr lang="pt-PT" sz="2600" dirty="0"/>
              <a:t>tendo como objectivo desenvolver a dimensão social da criança ao nível “físico, intelectual e tecnológico para que esta se desprenda do meio simples e individualista da família para realizar, no seio dos seus companheiros, a dimensão social” (Cardona 1997, p. 29-30)</a:t>
            </a:r>
            <a:r>
              <a:rPr lang="pt-PT" sz="2600" dirty="0" smtClean="0"/>
              <a:t>.</a:t>
            </a:r>
          </a:p>
          <a:p>
            <a:r>
              <a:rPr lang="pt-PT" sz="2600" dirty="0" smtClean="0"/>
              <a:t> </a:t>
            </a:r>
            <a:r>
              <a:rPr lang="pt-PT" sz="2600" dirty="0"/>
              <a:t>Apresenta-se organizado segundo as áreas de desenvolvimento “psicomotor, emocional, intelectual, social, estético”.  </a:t>
            </a:r>
            <a:endParaRPr lang="pt-PT" sz="2600" dirty="0" smtClean="0"/>
          </a:p>
          <a:p>
            <a:r>
              <a:rPr lang="pt-PT" sz="2600" dirty="0" smtClean="0"/>
              <a:t>O </a:t>
            </a:r>
            <a:r>
              <a:rPr lang="pt-PT" sz="2600" dirty="0"/>
              <a:t>princípio orientador visava “suprir as condições educativas do meio doméstico; favorecer o desenvolvimento físico das crianças; incutir-lhes todos os bons hábitos e sentimentos em que seja possível educá-las” (ibid.). O Decreto-Lei de 22 de dezembro de 1894 estabelece: “Nas cidades de Lisboa e Porto e em outras povoações importantes podem ser estabelecidas escolas para a </a:t>
            </a:r>
            <a:r>
              <a:rPr lang="pt-PT" sz="2600" dirty="0" smtClean="0"/>
              <a:t>educação </a:t>
            </a:r>
            <a:r>
              <a:rPr lang="pt-PT" sz="2600" dirty="0"/>
              <a:t>e ensino das classes infantis” (Gomes 1977, pp. 48-49)</a:t>
            </a:r>
          </a:p>
          <a:p>
            <a:endParaRPr lang="en-US" dirty="0"/>
          </a:p>
        </p:txBody>
      </p:sp>
    </p:spTree>
    <p:extLst>
      <p:ext uri="{BB962C8B-B14F-4D97-AF65-F5344CB8AC3E}">
        <p14:creationId xmlns:p14="http://schemas.microsoft.com/office/powerpoint/2010/main" val="23345468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smtClean="0"/>
              <a:t>Escolas</a:t>
            </a:r>
            <a:r>
              <a:rPr lang="en-US" i="1" dirty="0" smtClean="0"/>
              <a:t> </a:t>
            </a:r>
            <a:r>
              <a:rPr lang="en-US" i="1" dirty="0" err="1" smtClean="0"/>
              <a:t>Infantis</a:t>
            </a:r>
            <a:endParaRPr lang="en-US" i="1" dirty="0"/>
          </a:p>
        </p:txBody>
      </p:sp>
      <p:sp>
        <p:nvSpPr>
          <p:cNvPr id="3" name="Content Placeholder 2"/>
          <p:cNvSpPr>
            <a:spLocks noGrp="1"/>
          </p:cNvSpPr>
          <p:nvPr>
            <p:ph idx="1"/>
          </p:nvPr>
        </p:nvSpPr>
        <p:spPr/>
        <p:txBody>
          <a:bodyPr>
            <a:normAutofit lnSpcReduction="10000"/>
          </a:bodyPr>
          <a:lstStyle/>
          <a:p>
            <a:r>
              <a:rPr lang="pt-PT" dirty="0"/>
              <a:t>R</a:t>
            </a:r>
            <a:r>
              <a:rPr lang="pt-PT" dirty="0" smtClean="0"/>
              <a:t>eforma </a:t>
            </a:r>
            <a:r>
              <a:rPr lang="pt-PT" dirty="0"/>
              <a:t>do ensino de </a:t>
            </a:r>
            <a:r>
              <a:rPr lang="pt-PT" dirty="0" smtClean="0"/>
              <a:t>1894 - </a:t>
            </a:r>
            <a:r>
              <a:rPr lang="pt-PT" dirty="0"/>
              <a:t>instituídas  as escolas infantis: “As escolas infantis recebem crianças dos 3 aos 6 anos e são destinadas a ministrar-lhes o ensino compatível com a idade, sendo a parte principal do tempo ocupado em </a:t>
            </a:r>
            <a:r>
              <a:rPr lang="pt-PT" i="1" dirty="0"/>
              <a:t>recreações</a:t>
            </a:r>
            <a:r>
              <a:rPr lang="pt-PT" dirty="0"/>
              <a:t> (...) (artigo 88º). O programa das escolas infantis compreende:</a:t>
            </a:r>
          </a:p>
          <a:p>
            <a:pPr lvl="1"/>
            <a:r>
              <a:rPr lang="pt-PT" dirty="0"/>
              <a:t>Cuidados com o asseio, a saúde e tudo o que respeite ao bem-estar da criança na escola;</a:t>
            </a:r>
          </a:p>
          <a:p>
            <a:pPr lvl="1"/>
            <a:r>
              <a:rPr lang="pt-PT" dirty="0"/>
              <a:t>Exercícios de linguagem, lições sobre objetos, contas e narrações apropriadas à inteligência das crianças e que sirvam, quando possível, à sua educação intelectual e moral;</a:t>
            </a:r>
          </a:p>
          <a:p>
            <a:pPr lvl="1"/>
            <a:r>
              <a:rPr lang="pt-PT" dirty="0"/>
              <a:t>Exercícios de canto, jogos, brinquedos, entretenimentos instrutivos ou simplesmente de </a:t>
            </a:r>
            <a:r>
              <a:rPr lang="pt-PT" i="1" dirty="0"/>
              <a:t>recreio</a:t>
            </a:r>
            <a:r>
              <a:rPr lang="pt-PT" dirty="0"/>
              <a:t>, exercícios físicos aconselhados pela higiene e que satisfaçam as necessidades de movimento das crianças” (artigo 89º) (Regulamento do D-L de 22 de Dezembro de 1894, </a:t>
            </a:r>
            <a:r>
              <a:rPr lang="pt-PT" dirty="0" err="1"/>
              <a:t>in:Vilarinho</a:t>
            </a:r>
            <a:r>
              <a:rPr lang="pt-PT" dirty="0"/>
              <a:t>, 2000: 90)</a:t>
            </a:r>
          </a:p>
          <a:p>
            <a:endParaRPr lang="en-US" dirty="0"/>
          </a:p>
        </p:txBody>
      </p:sp>
    </p:spTree>
    <p:extLst>
      <p:ext uri="{BB962C8B-B14F-4D97-AF65-F5344CB8AC3E}">
        <p14:creationId xmlns:p14="http://schemas.microsoft.com/office/powerpoint/2010/main" val="12127161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t-PT" dirty="0"/>
              <a:t>1891 </a:t>
            </a:r>
            <a:r>
              <a:rPr lang="pt-PT" dirty="0" smtClean="0"/>
              <a:t>:Decreto</a:t>
            </a:r>
            <a:r>
              <a:rPr lang="pt-PT" dirty="0"/>
              <a:t>-Lei de 14 de Abril de 1891, artigo </a:t>
            </a:r>
            <a:r>
              <a:rPr lang="pt-PT" dirty="0" smtClean="0"/>
              <a:t>21:  </a:t>
            </a:r>
            <a:r>
              <a:rPr lang="pt-PT" dirty="0"/>
              <a:t>legislação de cariz assistencial ou, como diríamos hoje, destinada à prestação de cuidados para crianças da classe trabalhadora. </a:t>
            </a:r>
            <a:r>
              <a:rPr lang="pt-PT" dirty="0" smtClean="0"/>
              <a:t> </a:t>
            </a:r>
          </a:p>
          <a:p>
            <a:r>
              <a:rPr lang="pt-PT" dirty="0"/>
              <a:t>O</a:t>
            </a:r>
            <a:r>
              <a:rPr lang="pt-PT" dirty="0" smtClean="0"/>
              <a:t>brigatoriedade </a:t>
            </a:r>
            <a:r>
              <a:rPr lang="pt-PT" dirty="0"/>
              <a:t>das fábricas com mais de 50 trabalhadores do sexo feminino possuírem uma creche com os necessários requisitos higiénicos para os filhos dos respectivos operários.</a:t>
            </a:r>
          </a:p>
          <a:p>
            <a:endParaRPr lang="en-US" dirty="0"/>
          </a:p>
        </p:txBody>
      </p:sp>
    </p:spTree>
    <p:extLst>
      <p:ext uri="{BB962C8B-B14F-4D97-AF65-F5344CB8AC3E}">
        <p14:creationId xmlns:p14="http://schemas.microsoft.com/office/powerpoint/2010/main" val="4137832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Regulamento</a:t>
            </a:r>
            <a:r>
              <a:rPr lang="en-US" i="1" dirty="0" smtClean="0"/>
              <a:t> das </a:t>
            </a:r>
            <a:r>
              <a:rPr lang="en-US" i="1" dirty="0" err="1" smtClean="0"/>
              <a:t>Escolas</a:t>
            </a:r>
            <a:r>
              <a:rPr lang="en-US" i="1" dirty="0" smtClean="0"/>
              <a:t> </a:t>
            </a:r>
            <a:r>
              <a:rPr lang="en-US" i="1" dirty="0" err="1" smtClean="0"/>
              <a:t>Infantis</a:t>
            </a:r>
            <a:endParaRPr lang="en-US" i="1" dirty="0"/>
          </a:p>
        </p:txBody>
      </p:sp>
      <p:sp>
        <p:nvSpPr>
          <p:cNvPr id="3" name="Content Placeholder 2"/>
          <p:cNvSpPr>
            <a:spLocks noGrp="1"/>
          </p:cNvSpPr>
          <p:nvPr>
            <p:ph idx="1"/>
          </p:nvPr>
        </p:nvSpPr>
        <p:spPr/>
        <p:txBody>
          <a:bodyPr/>
          <a:lstStyle/>
          <a:p>
            <a:r>
              <a:rPr lang="pt-PT" dirty="0"/>
              <a:t>Em 1896 é elaborado o  </a:t>
            </a:r>
            <a:r>
              <a:rPr lang="pt-PT" i="1" dirty="0"/>
              <a:t>Regulamento</a:t>
            </a:r>
            <a:r>
              <a:rPr lang="pt-PT" dirty="0"/>
              <a:t> </a:t>
            </a:r>
            <a:r>
              <a:rPr lang="pt-PT" i="1" dirty="0"/>
              <a:t>das</a:t>
            </a:r>
            <a:r>
              <a:rPr lang="pt-PT" dirty="0"/>
              <a:t> </a:t>
            </a:r>
            <a:r>
              <a:rPr lang="pt-PT" i="1" dirty="0"/>
              <a:t>Escolas Infantis</a:t>
            </a:r>
            <a:r>
              <a:rPr lang="pt-PT" dirty="0"/>
              <a:t> (Diário do Governo, nº 141 de 27 de Junho de 1896) como forma de responder às carências sociais das crianças</a:t>
            </a:r>
            <a:r>
              <a:rPr lang="pt-PT" dirty="0" smtClean="0"/>
              <a:t>.</a:t>
            </a:r>
          </a:p>
          <a:p>
            <a:r>
              <a:rPr lang="pt-PT" dirty="0" smtClean="0"/>
              <a:t> </a:t>
            </a:r>
            <a:r>
              <a:rPr lang="pt-PT" dirty="0"/>
              <a:t>Este programa, com clara influência das concepções pedagógicas dos mais reconhecidos pedagogos europeus (</a:t>
            </a:r>
            <a:r>
              <a:rPr lang="pt-PT" dirty="0" err="1"/>
              <a:t>Froebel</a:t>
            </a:r>
            <a:r>
              <a:rPr lang="pt-PT" dirty="0"/>
              <a:t> e, posteriormente, </a:t>
            </a:r>
            <a:r>
              <a:rPr lang="pt-PT" dirty="0" err="1"/>
              <a:t>Montessori</a:t>
            </a:r>
            <a:r>
              <a:rPr lang="pt-PT" dirty="0"/>
              <a:t>, </a:t>
            </a:r>
            <a:r>
              <a:rPr lang="pt-PT" dirty="0" err="1"/>
              <a:t>Décroly</a:t>
            </a:r>
            <a:r>
              <a:rPr lang="pt-PT" dirty="0"/>
              <a:t>, e outros) pretendia, mais do que a “instrução” num sentido restrito, o desenvolvimento natural das crianças </a:t>
            </a:r>
            <a:endParaRPr lang="pt-PT" dirty="0" smtClean="0"/>
          </a:p>
          <a:p>
            <a:r>
              <a:rPr lang="pt-PT" dirty="0" smtClean="0"/>
              <a:t>Cada </a:t>
            </a:r>
            <a:r>
              <a:rPr lang="pt-PT" dirty="0"/>
              <a:t>escola </a:t>
            </a:r>
            <a:r>
              <a:rPr lang="pt-PT" dirty="0" smtClean="0"/>
              <a:t>tinha </a:t>
            </a:r>
            <a:r>
              <a:rPr lang="pt-PT" dirty="0"/>
              <a:t>apenas funcionários do sexo feminino: uma professora habilitada com o curso de formação de professores para o ensino primário e duas monitoras para grupos de 20 crianças.  </a:t>
            </a:r>
          </a:p>
          <a:p>
            <a:endParaRPr lang="en-US" dirty="0"/>
          </a:p>
        </p:txBody>
      </p:sp>
    </p:spTree>
    <p:extLst>
      <p:ext uri="{BB962C8B-B14F-4D97-AF65-F5344CB8AC3E}">
        <p14:creationId xmlns:p14="http://schemas.microsoft.com/office/powerpoint/2010/main" val="33876238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A Escola Infantil e o ideário republicano</a:t>
            </a:r>
            <a:r>
              <a:rPr lang="pt-PT" dirty="0"/>
              <a:t/>
            </a:r>
            <a:br>
              <a:rPr lang="pt-PT" dirty="0"/>
            </a:br>
            <a:endParaRPr lang="en-US" dirty="0"/>
          </a:p>
        </p:txBody>
      </p:sp>
      <p:sp>
        <p:nvSpPr>
          <p:cNvPr id="3" name="Content Placeholder 2"/>
          <p:cNvSpPr>
            <a:spLocks noGrp="1"/>
          </p:cNvSpPr>
          <p:nvPr>
            <p:ph idx="1"/>
          </p:nvPr>
        </p:nvSpPr>
        <p:spPr/>
        <p:txBody>
          <a:bodyPr>
            <a:normAutofit fontScale="77500" lnSpcReduction="20000"/>
          </a:bodyPr>
          <a:lstStyle/>
          <a:p>
            <a:r>
              <a:rPr lang="pt-PT" sz="2600" dirty="0" smtClean="0"/>
              <a:t> O </a:t>
            </a:r>
            <a:r>
              <a:rPr lang="pt-PT" sz="2600" dirty="0"/>
              <a:t>período da 1.ª República (1910-1931) corresponde a uma nova forma de conceber a educação infantil, pois ela não é apenas vista como um modelo de preparação para a escolaridade formal, como no período anterior, mas é vista como uma forma de atendimento à infância tendo em atenção as características próprias ao seu desenvolvimento.   </a:t>
            </a:r>
          </a:p>
          <a:p>
            <a:r>
              <a:rPr lang="pt-PT" sz="2600" dirty="0"/>
              <a:t>Fortemente influenciado por </a:t>
            </a:r>
            <a:r>
              <a:rPr lang="pt-PT" sz="2600" dirty="0" err="1"/>
              <a:t>Froebel</a:t>
            </a:r>
            <a:r>
              <a:rPr lang="pt-PT" sz="2600" dirty="0"/>
              <a:t> e </a:t>
            </a:r>
            <a:r>
              <a:rPr lang="pt-PT" sz="2600" dirty="0" err="1"/>
              <a:t>Montessori</a:t>
            </a:r>
            <a:r>
              <a:rPr lang="pt-PT" sz="2600" dirty="0"/>
              <a:t>, o programa de 1911 </a:t>
            </a:r>
            <a:r>
              <a:rPr lang="pt-PT" sz="2600" dirty="0" smtClean="0"/>
              <a:t>continua a assenta </a:t>
            </a:r>
            <a:r>
              <a:rPr lang="pt-PT" sz="2600" dirty="0"/>
              <a:t>na realização de exercícios de “educação sensorial”, aquisição de “hábitos de higiene” e “métodos de trabalho” norteados em “harmonia com a idade das crianças, a diversidade do seu temperamento, robustez, precocidade ou atraso”, tendo em vista o desenvolvimento integral, físico, moral e intelectual das crianças. O programa tem como objectivo proporcionar “um começo de hábitos e disposições, nos quais se possa apoiar o ensino regular da escola primária” (Cardona 1997, p. 36).  </a:t>
            </a:r>
          </a:p>
          <a:p>
            <a:endParaRPr lang="en-US" dirty="0"/>
          </a:p>
        </p:txBody>
      </p:sp>
    </p:spTree>
    <p:extLst>
      <p:ext uri="{BB962C8B-B14F-4D97-AF65-F5344CB8AC3E}">
        <p14:creationId xmlns:p14="http://schemas.microsoft.com/office/powerpoint/2010/main" val="6088604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pt-PT" sz="2400" i="1" dirty="0"/>
              <a:t>A Escola Infantil e o ideário </a:t>
            </a:r>
            <a:r>
              <a:rPr lang="pt-PT" sz="2400" i="1" dirty="0" smtClean="0"/>
              <a:t>republicano (</a:t>
            </a:r>
            <a:r>
              <a:rPr lang="pt-PT" sz="2400" i="1" dirty="0" err="1" smtClean="0"/>
              <a:t>cont</a:t>
            </a:r>
            <a:r>
              <a:rPr lang="pt-PT" sz="2400" i="1" dirty="0" smtClean="0"/>
              <a:t>.)</a:t>
            </a:r>
            <a:r>
              <a:rPr lang="pt-PT" sz="2400" dirty="0"/>
              <a:t/>
            </a:r>
            <a:br>
              <a:rPr lang="pt-PT" sz="2400" dirty="0"/>
            </a:br>
            <a:endParaRPr lang="en-US" sz="2400" dirty="0"/>
          </a:p>
        </p:txBody>
      </p:sp>
      <p:sp>
        <p:nvSpPr>
          <p:cNvPr id="3" name="Content Placeholder 2"/>
          <p:cNvSpPr>
            <a:spLocks noGrp="1"/>
          </p:cNvSpPr>
          <p:nvPr>
            <p:ph idx="1"/>
          </p:nvPr>
        </p:nvSpPr>
        <p:spPr/>
        <p:txBody>
          <a:bodyPr>
            <a:normAutofit/>
          </a:bodyPr>
          <a:lstStyle/>
          <a:p>
            <a:r>
              <a:rPr lang="pt-PT" dirty="0" smtClean="0"/>
              <a:t>Objectivos </a:t>
            </a:r>
            <a:r>
              <a:rPr lang="pt-PT" dirty="0"/>
              <a:t>da educação infantil na I República </a:t>
            </a:r>
            <a:r>
              <a:rPr lang="pt-PT" dirty="0" smtClean="0"/>
              <a:t>:“</a:t>
            </a:r>
            <a:r>
              <a:rPr lang="pt-PT" dirty="0"/>
              <a:t>desenvolvimento harmónico de todas as faculdades físicas, morais e intelectuais, dando às crianças ideias úteis, justas, exatas, de tudo o que, sem constrangimento, elas possam compreender, conservar como auxiliar e preparatório para entrar na escola primária” (artigo 1º g))</a:t>
            </a:r>
            <a:r>
              <a:rPr lang="pt-PT" dirty="0" smtClean="0"/>
              <a:t>,</a:t>
            </a:r>
          </a:p>
          <a:p>
            <a:r>
              <a:rPr lang="pt-PT" dirty="0"/>
              <a:t>P</a:t>
            </a:r>
            <a:r>
              <a:rPr lang="pt-PT" dirty="0" smtClean="0"/>
              <a:t>ermanece </a:t>
            </a:r>
            <a:r>
              <a:rPr lang="pt-PT" dirty="0"/>
              <a:t>uma preocupação com o desenvolvimento dos “sentimentos morais” subjacentes ao ideário republicano e laico: “o sentimento da solidariedade social, o sentimento da disciplina e da ordem, da justiça, da própria dignidade em geral, o sentimento do dever e a consciência do direito” (artigo 1º </a:t>
            </a:r>
            <a:r>
              <a:rPr lang="pt-PT" dirty="0" smtClean="0"/>
              <a:t>e.</a:t>
            </a:r>
            <a:r>
              <a:rPr lang="pt-PT" dirty="0"/>
              <a:t>)</a:t>
            </a:r>
            <a:r>
              <a:rPr lang="pt-PT" dirty="0" smtClean="0"/>
              <a:t>.</a:t>
            </a:r>
            <a:endParaRPr lang="pt-PT" dirty="0"/>
          </a:p>
        </p:txBody>
      </p:sp>
    </p:spTree>
    <p:extLst>
      <p:ext uri="{BB962C8B-B14F-4D97-AF65-F5344CB8AC3E}">
        <p14:creationId xmlns:p14="http://schemas.microsoft.com/office/powerpoint/2010/main" val="19658102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400" dirty="0"/>
          </a:p>
        </p:txBody>
      </p:sp>
      <p:sp>
        <p:nvSpPr>
          <p:cNvPr id="3" name="Content Placeholder 2"/>
          <p:cNvSpPr>
            <a:spLocks noGrp="1"/>
          </p:cNvSpPr>
          <p:nvPr>
            <p:ph idx="1"/>
          </p:nvPr>
        </p:nvSpPr>
        <p:spPr/>
        <p:txBody>
          <a:bodyPr>
            <a:normAutofit/>
          </a:bodyPr>
          <a:lstStyle/>
          <a:p>
            <a:pPr marL="68580" indent="0">
              <a:buNone/>
            </a:pPr>
            <a:endParaRPr lang="en-US" i="1" dirty="0"/>
          </a:p>
        </p:txBody>
      </p:sp>
      <p:pic>
        <p:nvPicPr>
          <p:cNvPr id="4" name="Picture 3"/>
          <p:cNvPicPr>
            <a:picLocks noChangeAspect="1"/>
          </p:cNvPicPr>
          <p:nvPr/>
        </p:nvPicPr>
        <p:blipFill>
          <a:blip r:embed="rId2"/>
          <a:stretch>
            <a:fillRect/>
          </a:stretch>
        </p:blipFill>
        <p:spPr>
          <a:xfrm>
            <a:off x="2159000" y="0"/>
            <a:ext cx="4809173" cy="6858000"/>
          </a:xfrm>
          <a:prstGeom prst="rect">
            <a:avLst/>
          </a:prstGeom>
        </p:spPr>
      </p:pic>
    </p:spTree>
    <p:extLst>
      <p:ext uri="{BB962C8B-B14F-4D97-AF65-F5344CB8AC3E}">
        <p14:creationId xmlns:p14="http://schemas.microsoft.com/office/powerpoint/2010/main" val="1420088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pt-PT" sz="2400" dirty="0"/>
              <a:t>É uma história que tal como o destino da criança e da sua educação </a:t>
            </a:r>
            <a:r>
              <a:rPr lang="pt-PT" sz="2400" dirty="0" err="1"/>
              <a:t>há-de</a:t>
            </a:r>
            <a:r>
              <a:rPr lang="pt-PT" sz="2400" dirty="0"/>
              <a:t> mediar entre o privado e o público; uma história escrita em sintonia com a história da família, com a história da mulher; uma história entre a família e a escola, uma história que oscila entre a proteção e a afectividade, a um lado, e a racionalidade científica e técnica a outro; uma história entre a intuição, um “saber-fazer” a um lado e uma </a:t>
            </a:r>
            <a:r>
              <a:rPr lang="pt-PT" sz="2400" dirty="0" err="1"/>
              <a:t>normatividade</a:t>
            </a:r>
            <a:r>
              <a:rPr lang="pt-PT" sz="2400" dirty="0"/>
              <a:t> teórico-</a:t>
            </a:r>
            <a:r>
              <a:rPr lang="pt-PT" sz="2400" dirty="0" err="1"/>
              <a:t>práxica</a:t>
            </a:r>
            <a:r>
              <a:rPr lang="pt-PT" sz="2400" dirty="0"/>
              <a:t> a outro; uma história adiada e marcada por adiamentos, mas também uma história fecundada pelo fabuloso, pelo utópico, pelo sonho.” (Justino de Magalhães 1997, pg.115). </a:t>
            </a:r>
          </a:p>
        </p:txBody>
      </p:sp>
    </p:spTree>
    <p:extLst>
      <p:ext uri="{BB962C8B-B14F-4D97-AF65-F5344CB8AC3E}">
        <p14:creationId xmlns:p14="http://schemas.microsoft.com/office/powerpoint/2010/main" val="22257942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Classes Preparatórias e Secções Infantis</a:t>
            </a:r>
            <a:r>
              <a:rPr lang="pt-PT" dirty="0"/>
              <a:t/>
            </a:r>
            <a:br>
              <a:rPr lang="pt-PT" dirty="0"/>
            </a:br>
            <a:endParaRPr lang="en-US" dirty="0"/>
          </a:p>
        </p:txBody>
      </p:sp>
      <p:sp>
        <p:nvSpPr>
          <p:cNvPr id="3" name="Content Placeholder 2"/>
          <p:cNvSpPr>
            <a:spLocks noGrp="1"/>
          </p:cNvSpPr>
          <p:nvPr>
            <p:ph idx="1"/>
          </p:nvPr>
        </p:nvSpPr>
        <p:spPr/>
        <p:txBody>
          <a:bodyPr>
            <a:normAutofit fontScale="77500" lnSpcReduction="20000"/>
          </a:bodyPr>
          <a:lstStyle/>
          <a:p>
            <a:r>
              <a:rPr lang="pt-PT" dirty="0"/>
              <a:t>Na sua passagem pelo Ministério da Instrução Pública (1919), o filósofo Leonardo Coimbra decreta que “enquanto não existirem escolas infantis em número suficiente haverá, junto das escolas do ensino primário geral, classes preparatórias daquele ensino destinadas exclusivamente a crianças de 6 a 7 anos” (Gomes 1977, p. 76). Em 1926 abriram secções infantis em escolas públicas do Porto (Praça da Alegria e Passeio Alegre)</a:t>
            </a:r>
          </a:p>
          <a:p>
            <a:r>
              <a:rPr lang="pt-PT" dirty="0"/>
              <a:t>Há que salientar o trabalho notável desenvolvido por Irene Lisboa (1892-1958) que, conjuntamente com a sua colega e colaboradora Ilda Moreira, criou as secções infantis/classes preparatórias oficiais da Tapada da Ajuda (1926</a:t>
            </a:r>
            <a:r>
              <a:rPr lang="pt-PT" dirty="0" smtClean="0"/>
              <a:t>) </a:t>
            </a:r>
          </a:p>
          <a:p>
            <a:r>
              <a:rPr lang="pt-PT" dirty="0" smtClean="0"/>
              <a:t>. </a:t>
            </a:r>
            <a:r>
              <a:rPr lang="pt-PT" dirty="0"/>
              <a:t>Além de ser reconhecida hoje com uma das primeiras pedagogas portuguesas, Irene Lisboa foi escritora, membro do Movimento da Seara Nova, mulher de cultura, reconhecida autora de livros infantis. Introduziu as ideias e práticas do Movimento da Escola Nova na educação portuguesa, e inscrevia-se “no melhor da cultura portuguesa de então” (Bairrão e Vasconcelos 1997, p. 10</a:t>
            </a:r>
            <a:r>
              <a:rPr lang="pt-PT" dirty="0" smtClean="0"/>
              <a:t>)</a:t>
            </a:r>
          </a:p>
          <a:p>
            <a:r>
              <a:rPr lang="pt-PT" dirty="0" smtClean="0"/>
              <a:t>Elaborou </a:t>
            </a:r>
            <a:r>
              <a:rPr lang="pt-PT" dirty="0"/>
              <a:t>um programa para as escolas infantis oficiais, “Bases de Orientação para um Programa de Escola Infantil”, que ela apelidou de </a:t>
            </a:r>
            <a:r>
              <a:rPr lang="pt-PT" i="1" dirty="0"/>
              <a:t>A Escola Atraente</a:t>
            </a:r>
            <a:r>
              <a:rPr lang="pt-PT" dirty="0"/>
              <a:t>. Introduziu mobiliário e equipamentos adequados à idade das crianças e ao seu contexto cultural, com uma adaptação às escolas infantis do tradicional mobiliário alentejano pintado à mão.   </a:t>
            </a:r>
          </a:p>
          <a:p>
            <a:endParaRPr lang="en-US" dirty="0"/>
          </a:p>
        </p:txBody>
      </p:sp>
    </p:spTree>
    <p:extLst>
      <p:ext uri="{BB962C8B-B14F-4D97-AF65-F5344CB8AC3E}">
        <p14:creationId xmlns:p14="http://schemas.microsoft.com/office/powerpoint/2010/main" val="2829589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pt-PT" sz="2800" dirty="0"/>
              <a:t>Estado Novo e bloqueio às políticas públicas </a:t>
            </a:r>
            <a:r>
              <a:rPr lang="pt-PT" sz="2800" dirty="0" smtClean="0"/>
              <a:t> </a:t>
            </a:r>
            <a:endParaRPr lang="en-US" sz="2800" dirty="0"/>
          </a:p>
        </p:txBody>
      </p:sp>
      <p:sp>
        <p:nvSpPr>
          <p:cNvPr id="3" name="Content Placeholder 2"/>
          <p:cNvSpPr>
            <a:spLocks noGrp="1"/>
          </p:cNvSpPr>
          <p:nvPr>
            <p:ph idx="1"/>
          </p:nvPr>
        </p:nvSpPr>
        <p:spPr/>
        <p:txBody>
          <a:bodyPr>
            <a:normAutofit fontScale="85000" lnSpcReduction="20000"/>
          </a:bodyPr>
          <a:lstStyle/>
          <a:p>
            <a:r>
              <a:rPr lang="pt-PT" dirty="0"/>
              <a:t>O período do Estado Novo (1926-1974)  foi fortemente marcado pelo retrocesso a nível da Educação de Infância. Numa política baseada na ideologia da maternidade e de regresso das mulheres ao espaço privado doméstico, em 1936 a educação de infância fica confinada à  Obra das Mães pela Educação Nacional, sendo esta Obra a principal responsável pela educação infantil e pré-escolar, em complemento da ação familiar, e tendo como finalidade orientar as mães através dos ideais de família proclamados pelo regime ditatorial</a:t>
            </a:r>
            <a:r>
              <a:rPr lang="pt-PT" dirty="0" smtClean="0"/>
              <a:t>.</a:t>
            </a:r>
          </a:p>
          <a:p>
            <a:r>
              <a:rPr lang="pt-PT" dirty="0" smtClean="0"/>
              <a:t> O Ministro </a:t>
            </a:r>
            <a:r>
              <a:rPr lang="pt-PT" dirty="0"/>
              <a:t>Carneiro </a:t>
            </a:r>
            <a:r>
              <a:rPr lang="pt-PT" dirty="0" smtClean="0"/>
              <a:t>Pacheco (Decreto</a:t>
            </a:r>
            <a:r>
              <a:rPr lang="pt-PT" dirty="0"/>
              <a:t>-Lei nº 28 081, de 9 de outubro de </a:t>
            </a:r>
            <a:r>
              <a:rPr lang="pt-PT" dirty="0" smtClean="0"/>
              <a:t>193)7</a:t>
            </a:r>
            <a:r>
              <a:rPr lang="pt-PT" dirty="0"/>
              <a:t>, extingue o ensino infantil oficial com o argumento de que este tinha uma expressão diminuta (1% das crianças portuguesas) – ao tempo cerca de 50 escolas infantis oficiais. O Decreto-Lei nº 24402 de 24 de agosto de 1934 termina com a obrigatoriedade de as fábricas criarem creches para os filhos das mulheres </a:t>
            </a:r>
            <a:r>
              <a:rPr lang="pt-PT" dirty="0" smtClean="0"/>
              <a:t>trabalhadoras</a:t>
            </a:r>
          </a:p>
          <a:p>
            <a:r>
              <a:rPr lang="pt-PT" dirty="0" smtClean="0"/>
              <a:t>. </a:t>
            </a:r>
            <a:r>
              <a:rPr lang="pt-PT" dirty="0"/>
              <a:t>As propostas de ensino infantil são entregues à iniciativa privada ou, eventualmente, a um tipo de atendimento com </a:t>
            </a:r>
            <a:r>
              <a:rPr lang="pt-PT" dirty="0" smtClean="0"/>
              <a:t>carácter exclusivamente assistencial</a:t>
            </a:r>
            <a:r>
              <a:rPr lang="pt-PT" dirty="0"/>
              <a:t>.</a:t>
            </a:r>
          </a:p>
          <a:p>
            <a:endParaRPr lang="en-US" dirty="0"/>
          </a:p>
        </p:txBody>
      </p:sp>
    </p:spTree>
    <p:extLst>
      <p:ext uri="{BB962C8B-B14F-4D97-AF65-F5344CB8AC3E}">
        <p14:creationId xmlns:p14="http://schemas.microsoft.com/office/powerpoint/2010/main" val="4394984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Classes Infantis e Classes Pré-primárias</a:t>
            </a:r>
            <a:br>
              <a:rPr lang="pt-PT" i="1" dirty="0"/>
            </a:br>
            <a:endParaRPr lang="en-US" i="1" dirty="0"/>
          </a:p>
        </p:txBody>
      </p:sp>
      <p:sp>
        <p:nvSpPr>
          <p:cNvPr id="3" name="Content Placeholder 2"/>
          <p:cNvSpPr>
            <a:spLocks noGrp="1"/>
          </p:cNvSpPr>
          <p:nvPr>
            <p:ph idx="1"/>
          </p:nvPr>
        </p:nvSpPr>
        <p:spPr/>
        <p:txBody>
          <a:bodyPr>
            <a:normAutofit/>
          </a:bodyPr>
          <a:lstStyle/>
          <a:p>
            <a:r>
              <a:rPr lang="pt-PT" dirty="0"/>
              <a:t>Os estabelecimentos de ensino particular – “colégios” - incluíam classes pré-primárias destinadas sobretudo às crianças de 5 anos, no ano anterior à sua entrada na escolaridade obrigatória e/ou classes “infantis” destinadas às crianças a partir dos 3 anos de idade</a:t>
            </a:r>
            <a:r>
              <a:rPr lang="pt-PT" dirty="0" smtClean="0"/>
              <a:t>.</a:t>
            </a:r>
          </a:p>
          <a:p>
            <a:r>
              <a:rPr lang="pt-PT" dirty="0" smtClean="0"/>
              <a:t> </a:t>
            </a:r>
            <a:r>
              <a:rPr lang="pt-PT" dirty="0"/>
              <a:t>Cerca dos anos 50 as Escolas Privadas de Formação de profissionais para a Infância formavam educadoras “infantis” ou, no caso da Associação dos Jardins-Escola João de Deus, ”jardineiras de infância”. </a:t>
            </a:r>
            <a:endParaRPr lang="pt-PT" dirty="0" smtClean="0"/>
          </a:p>
          <a:p>
            <a:r>
              <a:rPr lang="pt-PT" dirty="0" smtClean="0"/>
              <a:t>  </a:t>
            </a:r>
            <a:r>
              <a:rPr lang="pt-PT" dirty="0"/>
              <a:t>Até ao 25 de Abril de 1974 a profissão era interdita aos homens. </a:t>
            </a:r>
          </a:p>
          <a:p>
            <a:endParaRPr lang="en-US" dirty="0"/>
          </a:p>
        </p:txBody>
      </p:sp>
    </p:spTree>
    <p:extLst>
      <p:ext uri="{BB962C8B-B14F-4D97-AF65-F5344CB8AC3E}">
        <p14:creationId xmlns:p14="http://schemas.microsoft.com/office/powerpoint/2010/main" val="40311243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smtClean="0"/>
              <a:t>Centros</a:t>
            </a:r>
            <a:r>
              <a:rPr lang="en-US" i="1" dirty="0" smtClean="0"/>
              <a:t> de </a:t>
            </a:r>
            <a:r>
              <a:rPr lang="en-US" i="1" dirty="0" err="1" smtClean="0"/>
              <a:t>Bem-Estar</a:t>
            </a:r>
            <a:r>
              <a:rPr lang="en-US" i="1" dirty="0" smtClean="0"/>
              <a:t> </a:t>
            </a:r>
            <a:r>
              <a:rPr lang="en-US" i="1" dirty="0" err="1" smtClean="0"/>
              <a:t>Infantil</a:t>
            </a:r>
            <a:endParaRPr lang="en-US" i="1" dirty="0"/>
          </a:p>
        </p:txBody>
      </p:sp>
      <p:sp>
        <p:nvSpPr>
          <p:cNvPr id="3" name="Content Placeholder 2"/>
          <p:cNvSpPr>
            <a:spLocks noGrp="1"/>
          </p:cNvSpPr>
          <p:nvPr>
            <p:ph idx="1"/>
          </p:nvPr>
        </p:nvSpPr>
        <p:spPr/>
        <p:txBody>
          <a:bodyPr/>
          <a:lstStyle/>
          <a:p>
            <a:r>
              <a:rPr lang="pt-PT" dirty="0"/>
              <a:t>No final dos anos 60 o Ministério da Saúde e Assistência apoia financeiramente os </a:t>
            </a:r>
            <a:r>
              <a:rPr lang="pt-PT" i="1" dirty="0"/>
              <a:t>Centros de Bem-Estar Infantil</a:t>
            </a:r>
            <a:r>
              <a:rPr lang="pt-PT" dirty="0"/>
              <a:t>. </a:t>
            </a:r>
            <a:endParaRPr lang="pt-PT" dirty="0" smtClean="0"/>
          </a:p>
          <a:p>
            <a:r>
              <a:rPr lang="pt-PT" dirty="0" smtClean="0"/>
              <a:t>A </a:t>
            </a:r>
            <a:r>
              <a:rPr lang="pt-PT" dirty="0"/>
              <a:t>então Direção-Geral da Assistência, através do Instituto da Família e Ação Social (Decreto-Lei nº 413/71 de 27 de setembro) apoiava pedagogicamente estes Centros mediante ações de formação</a:t>
            </a:r>
            <a:r>
              <a:rPr lang="pt-PT" dirty="0" smtClean="0"/>
              <a:t>.</a:t>
            </a:r>
          </a:p>
          <a:p>
            <a:r>
              <a:rPr lang="pt-PT" dirty="0" smtClean="0"/>
              <a:t> </a:t>
            </a:r>
            <a:r>
              <a:rPr lang="pt-PT" dirty="0"/>
              <a:t>Em 1973, financiados pelo Ministério da Saúde e Assistência, haviam 430 centros de bem-estar infantil que asseguravam assistência a cerca de 30.000 crianças (Gomes 1977).</a:t>
            </a:r>
          </a:p>
          <a:p>
            <a:endParaRPr lang="en-US" dirty="0"/>
          </a:p>
        </p:txBody>
      </p:sp>
    </p:spTree>
    <p:extLst>
      <p:ext uri="{BB962C8B-B14F-4D97-AF65-F5344CB8AC3E}">
        <p14:creationId xmlns:p14="http://schemas.microsoft.com/office/powerpoint/2010/main" val="6872766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Ensino Pré-Escolar público</a:t>
            </a:r>
            <a:br>
              <a:rPr lang="pt-PT" i="1" dirty="0"/>
            </a:br>
            <a:endParaRPr lang="en-US" i="1" dirty="0"/>
          </a:p>
        </p:txBody>
      </p:sp>
      <p:sp>
        <p:nvSpPr>
          <p:cNvPr id="3" name="Content Placeholder 2"/>
          <p:cNvSpPr>
            <a:spLocks noGrp="1"/>
          </p:cNvSpPr>
          <p:nvPr>
            <p:ph idx="1"/>
          </p:nvPr>
        </p:nvSpPr>
        <p:spPr/>
        <p:txBody>
          <a:bodyPr/>
          <a:lstStyle/>
          <a:p>
            <a:r>
              <a:rPr lang="pt-PT" dirty="0"/>
              <a:t>Os anos 70 trazem novas preocupações ao sistema educativo. Em 1971, o Ministro Veiga Simão publica o </a:t>
            </a:r>
            <a:r>
              <a:rPr lang="pt-PT" i="1" dirty="0"/>
              <a:t>Projeto de Reforma do Sistema Escolar</a:t>
            </a:r>
            <a:r>
              <a:rPr lang="pt-PT" dirty="0"/>
              <a:t> no qual, entre outras medidas, propõe a reintegração do ensino pré-escolar público no sistema educativo português</a:t>
            </a:r>
            <a:r>
              <a:rPr lang="pt-PT" dirty="0" smtClean="0"/>
              <a:t>.</a:t>
            </a:r>
          </a:p>
          <a:p>
            <a:r>
              <a:rPr lang="pt-PT" dirty="0" smtClean="0"/>
              <a:t> </a:t>
            </a:r>
            <a:r>
              <a:rPr lang="pt-PT" dirty="0"/>
              <a:t>A terminologia “ensino” pré-escolar demonstrava o carácter propedêutico do mesmo, como uma mera preparação para a educação escolar. </a:t>
            </a:r>
            <a:endParaRPr lang="pt-PT" dirty="0" smtClean="0"/>
          </a:p>
          <a:p>
            <a:r>
              <a:rPr lang="pt-PT" dirty="0" smtClean="0"/>
              <a:t>Em </a:t>
            </a:r>
            <a:r>
              <a:rPr lang="pt-PT" dirty="0"/>
              <a:t>alguns meios falava-se mesmo de “ensino das primeiras letras”. </a:t>
            </a:r>
            <a:endParaRPr lang="pt-PT" dirty="0" smtClean="0"/>
          </a:p>
          <a:p>
            <a:r>
              <a:rPr lang="pt-PT" dirty="0" smtClean="0"/>
              <a:t>No início </a:t>
            </a:r>
            <a:r>
              <a:rPr lang="pt-PT" dirty="0"/>
              <a:t>dos anos 60 a taxa de analfabetismo situava-se nos 38,1%, o que justificava esta preocupação.</a:t>
            </a:r>
          </a:p>
          <a:p>
            <a:endParaRPr lang="en-US" dirty="0"/>
          </a:p>
        </p:txBody>
      </p:sp>
    </p:spTree>
    <p:extLst>
      <p:ext uri="{BB962C8B-B14F-4D97-AF65-F5344CB8AC3E}">
        <p14:creationId xmlns:p14="http://schemas.microsoft.com/office/powerpoint/2010/main" val="22363363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b="1" dirty="0" smtClean="0"/>
              <a:t/>
            </a:r>
            <a:br>
              <a:rPr lang="pt-PT" b="1" dirty="0" smtClean="0"/>
            </a:br>
            <a:r>
              <a:rPr lang="pt-PT" b="1" dirty="0" smtClean="0"/>
              <a:t>Educação </a:t>
            </a:r>
            <a:r>
              <a:rPr lang="pt-PT" b="1" dirty="0"/>
              <a:t>Pré-escolar: Uma conquista de Abril</a:t>
            </a:r>
            <a:br>
              <a:rPr lang="pt-PT" b="1" dirty="0"/>
            </a:br>
            <a:r>
              <a:rPr lang="en-US" b="1" dirty="0"/>
              <a:t/>
            </a:r>
            <a:br>
              <a:rPr lang="en-US" b="1" dirty="0"/>
            </a:br>
            <a:r>
              <a:rPr lang="en-US" dirty="0" smtClean="0"/>
              <a:t>  </a:t>
            </a:r>
            <a:endParaRPr lang="en-US" dirty="0"/>
          </a:p>
        </p:txBody>
      </p:sp>
      <p:pic>
        <p:nvPicPr>
          <p:cNvPr id="4" name="Content Placeholder 3" descr="P6160127.JPG"/>
          <p:cNvPicPr>
            <a:picLocks noGrp="1" noChangeAspect="1"/>
          </p:cNvPicPr>
          <p:nvPr>
            <p:ph idx="1"/>
          </p:nvPr>
        </p:nvPicPr>
        <p:blipFill>
          <a:blip r:embed="rId2">
            <a:extLst>
              <a:ext uri="{28A0092B-C50C-407E-A947-70E740481C1C}">
                <a14:useLocalDpi xmlns:a14="http://schemas.microsoft.com/office/drawing/2010/main" val="0"/>
              </a:ext>
            </a:extLst>
          </a:blip>
          <a:srcRect t="17974" b="17974"/>
          <a:stretch>
            <a:fillRect/>
          </a:stretch>
        </p:blipFill>
        <p:spPr/>
      </p:pic>
    </p:spTree>
    <p:extLst>
      <p:ext uri="{BB962C8B-B14F-4D97-AF65-F5344CB8AC3E}">
        <p14:creationId xmlns:p14="http://schemas.microsoft.com/office/powerpoint/2010/main" val="18099399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Período</a:t>
            </a:r>
            <a:r>
              <a:rPr lang="en-US" dirty="0" smtClean="0"/>
              <a:t> </a:t>
            </a:r>
            <a:r>
              <a:rPr lang="en-US" dirty="0" err="1" smtClean="0"/>
              <a:t>Revolucionário</a:t>
            </a:r>
            <a:endParaRPr lang="en-US" dirty="0"/>
          </a:p>
        </p:txBody>
      </p:sp>
      <p:sp>
        <p:nvSpPr>
          <p:cNvPr id="3" name="Content Placeholder 2"/>
          <p:cNvSpPr>
            <a:spLocks noGrp="1"/>
          </p:cNvSpPr>
          <p:nvPr>
            <p:ph idx="1"/>
          </p:nvPr>
        </p:nvSpPr>
        <p:spPr/>
        <p:txBody>
          <a:bodyPr>
            <a:normAutofit fontScale="92500" lnSpcReduction="10000"/>
          </a:bodyPr>
          <a:lstStyle/>
          <a:p>
            <a:pPr algn="just"/>
            <a:r>
              <a:rPr lang="pt-PT" sz="2600" dirty="0"/>
              <a:t>A revolução iniciada a 25 de Abril de 1974 obriga a profundas mudanças económicas, culturais e sociais em Portugal criando condições para a valorização e posterior expansão da educação de infância. </a:t>
            </a:r>
            <a:endParaRPr lang="pt-PT" sz="2600" dirty="0" smtClean="0"/>
          </a:p>
          <a:p>
            <a:pPr algn="just"/>
            <a:r>
              <a:rPr lang="pt-PT" sz="2600" dirty="0"/>
              <a:t>D</a:t>
            </a:r>
            <a:r>
              <a:rPr lang="pt-PT" sz="2600" dirty="0" smtClean="0"/>
              <a:t>urante </a:t>
            </a:r>
            <a:r>
              <a:rPr lang="pt-PT" sz="2600" dirty="0"/>
              <a:t>este período são as próprias comunidades que se organizam autonomamente - comissões de moradores, comissões democráticas de aldeias, comissões de ocupação de edifícios devolutos, etc., - aproveitando recursos locais para criar novas instituições vocacionadas para a educação e o atendimento de crianças.  </a:t>
            </a:r>
          </a:p>
          <a:p>
            <a:endParaRPr lang="en-US" dirty="0"/>
          </a:p>
        </p:txBody>
      </p:sp>
    </p:spTree>
    <p:extLst>
      <p:ext uri="{BB962C8B-B14F-4D97-AF65-F5344CB8AC3E}">
        <p14:creationId xmlns:p14="http://schemas.microsoft.com/office/powerpoint/2010/main" val="16462638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Educação Pré-Escolar Pública</a:t>
            </a:r>
            <a:r>
              <a:rPr lang="pt-PT" dirty="0"/>
              <a:t/>
            </a:r>
            <a:br>
              <a:rPr lang="pt-PT" dirty="0"/>
            </a:br>
            <a:endParaRPr lang="en-US" dirty="0"/>
          </a:p>
        </p:txBody>
      </p:sp>
      <p:sp>
        <p:nvSpPr>
          <p:cNvPr id="3" name="Content Placeholder 2"/>
          <p:cNvSpPr>
            <a:spLocks noGrp="1"/>
          </p:cNvSpPr>
          <p:nvPr>
            <p:ph idx="1"/>
          </p:nvPr>
        </p:nvSpPr>
        <p:spPr/>
        <p:txBody>
          <a:bodyPr/>
          <a:lstStyle/>
          <a:p>
            <a:r>
              <a:rPr lang="pt-PT" dirty="0" smtClean="0"/>
              <a:t>“A </a:t>
            </a:r>
            <a:r>
              <a:rPr lang="pt-PT" dirty="0"/>
              <a:t>educação pré-escolar pública nesses anos, desenvolveu-se não tanto através de leis e decretos emanados de instâncias governamentais, mas sim em resultado de uma cidadania posta em ato num processo de participação democrática” </a:t>
            </a:r>
            <a:r>
              <a:rPr lang="pt-PT" dirty="0" smtClean="0"/>
              <a:t>(Vasconcelos 1995,)</a:t>
            </a:r>
            <a:r>
              <a:rPr lang="pt-PT" dirty="0"/>
              <a:t>. </a:t>
            </a:r>
            <a:endParaRPr lang="pt-PT" dirty="0" smtClean="0"/>
          </a:p>
          <a:p>
            <a:r>
              <a:rPr lang="pt-PT" dirty="0"/>
              <a:t>O “ímpeto revolucionário” levou “a reboque” as autoridades, que foram obrigadas a cobrir institucionalmente algumas dessas iniciativas</a:t>
            </a:r>
            <a:r>
              <a:rPr lang="pt-PT" dirty="0" smtClean="0"/>
              <a:t>.</a:t>
            </a:r>
          </a:p>
          <a:p>
            <a:r>
              <a:rPr lang="pt-PT" dirty="0" smtClean="0"/>
              <a:t> </a:t>
            </a:r>
            <a:r>
              <a:rPr lang="pt-PT" dirty="0"/>
              <a:t>Este período pós 25 de Abril (1974-1978)  reflete preocupações referentes aos aspectos socioculturais da revolução, com forte pendor "</a:t>
            </a:r>
            <a:r>
              <a:rPr lang="pt-PT" dirty="0" err="1"/>
              <a:t>politizante</a:t>
            </a:r>
            <a:r>
              <a:rPr lang="pt-PT" dirty="0"/>
              <a:t>", valorizando-se as vivências familiares, comunitárias e sociais da criança e a sua integração nos conteúdos das práticas educativas (ibid.).</a:t>
            </a:r>
          </a:p>
          <a:p>
            <a:endParaRPr lang="en-US" dirty="0"/>
          </a:p>
        </p:txBody>
      </p:sp>
    </p:spTree>
    <p:extLst>
      <p:ext uri="{BB962C8B-B14F-4D97-AF65-F5344CB8AC3E}">
        <p14:creationId xmlns:p14="http://schemas.microsoft.com/office/powerpoint/2010/main" val="12597091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Uma </a:t>
            </a:r>
            <a:r>
              <a:rPr lang="en-US" dirty="0" err="1" smtClean="0"/>
              <a:t>rede</a:t>
            </a:r>
            <a:r>
              <a:rPr lang="en-US" dirty="0" smtClean="0"/>
              <a:t> </a:t>
            </a:r>
            <a:r>
              <a:rPr lang="en-US" dirty="0" err="1" smtClean="0"/>
              <a:t>nacional</a:t>
            </a:r>
            <a:r>
              <a:rPr lang="en-US" dirty="0" smtClean="0"/>
              <a:t> de</a:t>
            </a:r>
            <a:r>
              <a:rPr lang="en-US" i="1" dirty="0" smtClean="0"/>
              <a:t> </a:t>
            </a:r>
            <a:br>
              <a:rPr lang="en-US" i="1" dirty="0" smtClean="0"/>
            </a:br>
            <a:r>
              <a:rPr lang="en-US" i="1" dirty="0" err="1" smtClean="0"/>
              <a:t>jardins</a:t>
            </a:r>
            <a:r>
              <a:rPr lang="en-US" i="1" dirty="0" smtClean="0"/>
              <a:t> de </a:t>
            </a:r>
            <a:r>
              <a:rPr lang="en-US" i="1" dirty="0" err="1" smtClean="0"/>
              <a:t>infância</a:t>
            </a:r>
            <a:endParaRPr lang="en-US" i="1" dirty="0"/>
          </a:p>
        </p:txBody>
      </p:sp>
      <p:sp>
        <p:nvSpPr>
          <p:cNvPr id="3" name="Content Placeholder 2"/>
          <p:cNvSpPr>
            <a:spLocks noGrp="1"/>
          </p:cNvSpPr>
          <p:nvPr>
            <p:ph idx="1"/>
          </p:nvPr>
        </p:nvSpPr>
        <p:spPr/>
        <p:txBody>
          <a:bodyPr/>
          <a:lstStyle/>
          <a:p>
            <a:r>
              <a:rPr lang="pt-PT" dirty="0"/>
              <a:t>Em “Linhas de Ação do Ministério da Educação e Cultura”, aprovadas no Conselho de Ministros de 16 de Agosto de 1974 </a:t>
            </a:r>
            <a:endParaRPr lang="pt-PT" dirty="0" smtClean="0"/>
          </a:p>
          <a:p>
            <a:r>
              <a:rPr lang="pt-PT" dirty="0"/>
              <a:t>Uma verdadeira reforma  do sistema educacional “tem de alicerçar-se na criação de </a:t>
            </a:r>
            <a:r>
              <a:rPr lang="pt-PT" i="1" dirty="0"/>
              <a:t>uma rede nacional de jardins de infância</a:t>
            </a:r>
            <a:r>
              <a:rPr lang="pt-PT" dirty="0"/>
              <a:t>, pois é desde a tenra idade que se jogam as possibilidades de igualizar as oportunidades para as crianças vindas de diferentes extractos sociais e culturais” </a:t>
            </a:r>
            <a:endParaRPr lang="pt-PT" dirty="0" smtClean="0"/>
          </a:p>
          <a:p>
            <a:r>
              <a:rPr lang="pt-PT" dirty="0"/>
              <a:t>Programa de Governo apresentado à Assembleia da República em 2 de Agosto de </a:t>
            </a:r>
            <a:r>
              <a:rPr lang="pt-PT" dirty="0" smtClean="0"/>
              <a:t>1976: </a:t>
            </a:r>
            <a:r>
              <a:rPr lang="pt-PT" dirty="0"/>
              <a:t>“Apontar-se-á para a criação de um sistema de educação pré-escolar oficial em que se integrem os estabelecimentos agora a cargo dos vários Ministérios” </a:t>
            </a:r>
            <a:endParaRPr lang="en-US" dirty="0"/>
          </a:p>
        </p:txBody>
      </p:sp>
    </p:spTree>
    <p:extLst>
      <p:ext uri="{BB962C8B-B14F-4D97-AF65-F5344CB8AC3E}">
        <p14:creationId xmlns:p14="http://schemas.microsoft.com/office/powerpoint/2010/main" val="4878019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estatuto</a:t>
            </a:r>
            <a:r>
              <a:rPr lang="en-US" dirty="0" smtClean="0"/>
              <a:t> dos </a:t>
            </a:r>
            <a:r>
              <a:rPr lang="en-US" dirty="0" err="1" smtClean="0"/>
              <a:t>jardins</a:t>
            </a:r>
            <a:r>
              <a:rPr lang="en-US" dirty="0" smtClean="0"/>
              <a:t> de </a:t>
            </a:r>
            <a:r>
              <a:rPr lang="en-US" dirty="0" err="1" smtClean="0"/>
              <a:t>inf</a:t>
            </a:r>
            <a:r>
              <a:rPr lang="en-US" dirty="0" err="1" smtClean="0"/>
              <a:t>ância</a:t>
            </a:r>
            <a:endParaRPr lang="en-US" dirty="0"/>
          </a:p>
        </p:txBody>
      </p:sp>
      <p:sp>
        <p:nvSpPr>
          <p:cNvPr id="3" name="Content Placeholder 2"/>
          <p:cNvSpPr>
            <a:spLocks noGrp="1"/>
          </p:cNvSpPr>
          <p:nvPr>
            <p:ph idx="1"/>
          </p:nvPr>
        </p:nvSpPr>
        <p:spPr/>
        <p:txBody>
          <a:bodyPr>
            <a:noAutofit/>
          </a:bodyPr>
          <a:lstStyle/>
          <a:p>
            <a:r>
              <a:rPr lang="en-US" sz="2400" dirty="0" err="1"/>
              <a:t>D</a:t>
            </a:r>
            <a:r>
              <a:rPr lang="en-US" sz="2400" dirty="0" err="1" smtClean="0"/>
              <a:t>ecreto</a:t>
            </a:r>
            <a:r>
              <a:rPr lang="en-US" sz="2400" dirty="0" smtClean="0"/>
              <a:t>-lei nº 542/79 de 31 de </a:t>
            </a:r>
            <a:r>
              <a:rPr lang="en-US" sz="2400" dirty="0" err="1" smtClean="0"/>
              <a:t>Dezembro</a:t>
            </a:r>
            <a:endParaRPr lang="en-US" sz="2400" dirty="0" smtClean="0"/>
          </a:p>
          <a:p>
            <a:r>
              <a:rPr lang="en-US" sz="2400" dirty="0" err="1" smtClean="0"/>
              <a:t>Enquadramento</a:t>
            </a:r>
            <a:r>
              <a:rPr lang="en-US" sz="2400" dirty="0" smtClean="0"/>
              <a:t> legal </a:t>
            </a:r>
            <a:r>
              <a:rPr lang="en-US" sz="2400" dirty="0" err="1" smtClean="0"/>
              <a:t>que</a:t>
            </a:r>
            <a:r>
              <a:rPr lang="en-US" sz="2400" dirty="0" smtClean="0"/>
              <a:t> </a:t>
            </a:r>
            <a:r>
              <a:rPr lang="en-US" sz="2400" dirty="0" err="1" smtClean="0"/>
              <a:t>permitisse</a:t>
            </a:r>
            <a:r>
              <a:rPr lang="en-US" sz="2400" dirty="0" smtClean="0"/>
              <a:t> a </a:t>
            </a:r>
            <a:r>
              <a:rPr lang="en-US" sz="2400" dirty="0" err="1" smtClean="0"/>
              <a:t>expans</a:t>
            </a:r>
            <a:r>
              <a:rPr lang="en-US" sz="2400" dirty="0" err="1" smtClean="0"/>
              <a:t>ão</a:t>
            </a:r>
            <a:r>
              <a:rPr lang="en-US" sz="2400" dirty="0" smtClean="0"/>
              <a:t> de </a:t>
            </a:r>
            <a:r>
              <a:rPr lang="en-US" sz="2400" dirty="0" err="1" smtClean="0"/>
              <a:t>uma</a:t>
            </a:r>
            <a:r>
              <a:rPr lang="en-US" sz="2400" dirty="0" smtClean="0"/>
              <a:t> </a:t>
            </a:r>
            <a:r>
              <a:rPr lang="en-US" sz="2400" dirty="0" err="1" smtClean="0"/>
              <a:t>rede</a:t>
            </a:r>
            <a:r>
              <a:rPr lang="en-US" sz="2400" dirty="0" smtClean="0"/>
              <a:t> </a:t>
            </a:r>
            <a:r>
              <a:rPr lang="en-US" sz="2400" dirty="0" err="1" smtClean="0"/>
              <a:t>pública</a:t>
            </a:r>
            <a:r>
              <a:rPr lang="en-US" sz="2400" dirty="0" smtClean="0"/>
              <a:t> de </a:t>
            </a:r>
            <a:r>
              <a:rPr lang="en-US" sz="2400" dirty="0" err="1" smtClean="0"/>
              <a:t>jardins</a:t>
            </a:r>
            <a:r>
              <a:rPr lang="en-US" sz="2400" dirty="0" smtClean="0"/>
              <a:t> de </a:t>
            </a:r>
            <a:r>
              <a:rPr lang="en-US" sz="2400" dirty="0" err="1" smtClean="0"/>
              <a:t>infância</a:t>
            </a:r>
            <a:r>
              <a:rPr lang="en-US" sz="2400" dirty="0" smtClean="0"/>
              <a:t> e "</a:t>
            </a:r>
            <a:r>
              <a:rPr lang="en-US" sz="2400" dirty="0" err="1" smtClean="0"/>
              <a:t>legalizar</a:t>
            </a:r>
            <a:r>
              <a:rPr lang="en-US" sz="2400" dirty="0" smtClean="0"/>
              <a:t>" </a:t>
            </a:r>
            <a:r>
              <a:rPr lang="en-US" sz="2400" dirty="0" err="1" smtClean="0"/>
              <a:t>os</a:t>
            </a:r>
            <a:r>
              <a:rPr lang="en-US" sz="2400" dirty="0" smtClean="0"/>
              <a:t> </a:t>
            </a:r>
            <a:r>
              <a:rPr lang="en-US" sz="2400" dirty="0" err="1" smtClean="0"/>
              <a:t>já</a:t>
            </a:r>
            <a:r>
              <a:rPr lang="en-US" sz="2400" dirty="0" smtClean="0"/>
              <a:t> </a:t>
            </a:r>
            <a:r>
              <a:rPr lang="en-US" sz="2400" dirty="0" err="1" smtClean="0"/>
              <a:t>existentes</a:t>
            </a:r>
            <a:endParaRPr lang="en-US" sz="2400" dirty="0" smtClean="0"/>
          </a:p>
          <a:p>
            <a:r>
              <a:rPr lang="en-US" sz="2400" dirty="0" err="1"/>
              <a:t>C</a:t>
            </a:r>
            <a:r>
              <a:rPr lang="en-US" sz="2400" dirty="0" err="1" smtClean="0"/>
              <a:t>riação</a:t>
            </a:r>
            <a:r>
              <a:rPr lang="en-US" sz="2400" dirty="0" smtClean="0"/>
              <a:t> do </a:t>
            </a:r>
            <a:r>
              <a:rPr lang="en-US" sz="2400" dirty="0" err="1" smtClean="0"/>
              <a:t>Conselho</a:t>
            </a:r>
            <a:r>
              <a:rPr lang="en-US" sz="2400" dirty="0" smtClean="0"/>
              <a:t> </a:t>
            </a:r>
            <a:r>
              <a:rPr lang="en-US" sz="2400" dirty="0" err="1" smtClean="0"/>
              <a:t>Consultivo</a:t>
            </a:r>
            <a:r>
              <a:rPr lang="en-US" sz="2400" dirty="0" smtClean="0"/>
              <a:t> - </a:t>
            </a:r>
            <a:r>
              <a:rPr lang="en-US" sz="2400" dirty="0" err="1" smtClean="0"/>
              <a:t>ligação</a:t>
            </a:r>
            <a:r>
              <a:rPr lang="en-US" sz="2400" dirty="0" smtClean="0"/>
              <a:t> </a:t>
            </a:r>
            <a:r>
              <a:rPr lang="en-US" sz="2400" dirty="0" err="1" smtClean="0"/>
              <a:t>às</a:t>
            </a:r>
            <a:r>
              <a:rPr lang="en-US" sz="2400" dirty="0" smtClean="0"/>
              <a:t> </a:t>
            </a:r>
            <a:r>
              <a:rPr lang="en-US" sz="2400" dirty="0" err="1" smtClean="0"/>
              <a:t>autarquias</a:t>
            </a:r>
            <a:r>
              <a:rPr lang="en-US" sz="2400" dirty="0" smtClean="0"/>
              <a:t>, </a:t>
            </a:r>
            <a:r>
              <a:rPr lang="en-US" sz="2400" dirty="0" err="1" smtClean="0"/>
              <a:t>às</a:t>
            </a:r>
            <a:r>
              <a:rPr lang="en-US" sz="2400" dirty="0" smtClean="0"/>
              <a:t> </a:t>
            </a:r>
            <a:r>
              <a:rPr lang="en-US" sz="2400" dirty="0" err="1" smtClean="0"/>
              <a:t>famílias</a:t>
            </a:r>
            <a:r>
              <a:rPr lang="en-US" sz="2400" dirty="0" smtClean="0"/>
              <a:t>, </a:t>
            </a:r>
            <a:r>
              <a:rPr lang="en-US" sz="2400" dirty="0" err="1" smtClean="0"/>
              <a:t>ao</a:t>
            </a:r>
            <a:r>
              <a:rPr lang="en-US" sz="2400" dirty="0" smtClean="0"/>
              <a:t> 1º </a:t>
            </a:r>
            <a:r>
              <a:rPr lang="en-US" sz="2400" dirty="0" err="1" smtClean="0"/>
              <a:t>ciclo</a:t>
            </a:r>
            <a:r>
              <a:rPr lang="en-US" sz="2400" dirty="0" smtClean="0"/>
              <a:t> e </a:t>
            </a:r>
            <a:r>
              <a:rPr lang="en-US" sz="2400" dirty="0" err="1" smtClean="0"/>
              <a:t>à</a:t>
            </a:r>
            <a:r>
              <a:rPr lang="en-US" sz="2400" dirty="0" smtClean="0"/>
              <a:t> </a:t>
            </a:r>
            <a:r>
              <a:rPr lang="en-US" sz="2400" dirty="0" err="1" smtClean="0"/>
              <a:t>comunidade</a:t>
            </a:r>
            <a:endParaRPr lang="en-US" sz="2400" dirty="0" smtClean="0"/>
          </a:p>
          <a:p>
            <a:r>
              <a:rPr lang="en-US" sz="2400" i="1" dirty="0" err="1" smtClean="0"/>
              <a:t>Núcleos</a:t>
            </a:r>
            <a:r>
              <a:rPr lang="en-US" sz="2400" dirty="0" smtClean="0"/>
              <a:t> de </a:t>
            </a:r>
            <a:r>
              <a:rPr lang="en-US" sz="2400" dirty="0" err="1" smtClean="0"/>
              <a:t>jardins</a:t>
            </a:r>
            <a:r>
              <a:rPr lang="en-US" sz="2400" dirty="0" smtClean="0"/>
              <a:t> de </a:t>
            </a:r>
            <a:r>
              <a:rPr lang="en-US" sz="2400" dirty="0" err="1" smtClean="0"/>
              <a:t>infância</a:t>
            </a:r>
            <a:r>
              <a:rPr lang="en-US" sz="2400" dirty="0" smtClean="0"/>
              <a:t> </a:t>
            </a:r>
            <a:r>
              <a:rPr lang="en-US" sz="2400" dirty="0" err="1" smtClean="0"/>
              <a:t>numa</a:t>
            </a:r>
            <a:r>
              <a:rPr lang="en-US" sz="2400" dirty="0" smtClean="0"/>
              <a:t> </a:t>
            </a:r>
            <a:r>
              <a:rPr lang="en-US" sz="2400" dirty="0" err="1" smtClean="0"/>
              <a:t>determinada</a:t>
            </a:r>
            <a:r>
              <a:rPr lang="en-US" sz="2400" dirty="0" smtClean="0"/>
              <a:t> </a:t>
            </a:r>
            <a:r>
              <a:rPr lang="en-US" sz="2400" dirty="0" err="1" smtClean="0"/>
              <a:t>zona</a:t>
            </a:r>
            <a:r>
              <a:rPr lang="en-US" sz="2400" dirty="0" smtClean="0"/>
              <a:t> </a:t>
            </a:r>
            <a:r>
              <a:rPr lang="en-US" sz="2400" dirty="0" err="1" smtClean="0"/>
              <a:t>para</a:t>
            </a:r>
            <a:r>
              <a:rPr lang="en-US" sz="2400" dirty="0" smtClean="0"/>
              <a:t> a </a:t>
            </a:r>
            <a:r>
              <a:rPr lang="en-US" sz="2400" dirty="0" err="1" smtClean="0"/>
              <a:t>planificação</a:t>
            </a:r>
            <a:r>
              <a:rPr lang="en-US" sz="2400" dirty="0" smtClean="0"/>
              <a:t> </a:t>
            </a:r>
            <a:r>
              <a:rPr lang="en-US" sz="2400" dirty="0" err="1" smtClean="0"/>
              <a:t>pedagógica</a:t>
            </a:r>
            <a:r>
              <a:rPr lang="en-US" sz="2400" dirty="0" smtClean="0"/>
              <a:t> e </a:t>
            </a:r>
            <a:r>
              <a:rPr lang="en-US" sz="2400" dirty="0" err="1" smtClean="0"/>
              <a:t>elaboração</a:t>
            </a:r>
            <a:r>
              <a:rPr lang="en-US" sz="2400" dirty="0" smtClean="0"/>
              <a:t> de </a:t>
            </a:r>
            <a:r>
              <a:rPr lang="en-US" sz="2400" dirty="0" err="1" smtClean="0"/>
              <a:t>projectos</a:t>
            </a:r>
            <a:r>
              <a:rPr lang="en-US" sz="2400" dirty="0" smtClean="0"/>
              <a:t> </a:t>
            </a:r>
            <a:r>
              <a:rPr lang="en-US" sz="2400" dirty="0" err="1" smtClean="0"/>
              <a:t>educaivos</a:t>
            </a:r>
            <a:r>
              <a:rPr lang="en-US" sz="2400" dirty="0" smtClean="0"/>
              <a:t> </a:t>
            </a:r>
            <a:r>
              <a:rPr lang="en-US" sz="2400" dirty="0" err="1" smtClean="0"/>
              <a:t>comuns</a:t>
            </a:r>
            <a:endParaRPr lang="en-US" sz="2400" dirty="0" smtClean="0"/>
          </a:p>
          <a:p>
            <a:r>
              <a:rPr lang="en-US" sz="2400" dirty="0" err="1" smtClean="0"/>
              <a:t>Apoio</a:t>
            </a:r>
            <a:r>
              <a:rPr lang="en-US" sz="2400" dirty="0" smtClean="0"/>
              <a:t> </a:t>
            </a:r>
            <a:r>
              <a:rPr lang="en-US" sz="2400" dirty="0" err="1" smtClean="0"/>
              <a:t>intenso</a:t>
            </a:r>
            <a:r>
              <a:rPr lang="en-US" sz="2400" dirty="0" smtClean="0"/>
              <a:t> da </a:t>
            </a:r>
            <a:r>
              <a:rPr lang="en-US" sz="2400" dirty="0" err="1" smtClean="0"/>
              <a:t>rede</a:t>
            </a:r>
            <a:r>
              <a:rPr lang="en-US" sz="2400" dirty="0" smtClean="0"/>
              <a:t> de </a:t>
            </a:r>
            <a:r>
              <a:rPr lang="en-US" sz="2400" dirty="0" err="1"/>
              <a:t>I</a:t>
            </a:r>
            <a:r>
              <a:rPr lang="en-US" sz="2400" dirty="0" err="1" smtClean="0"/>
              <a:t>nspectoras</a:t>
            </a:r>
            <a:r>
              <a:rPr lang="en-US" sz="2400" dirty="0" smtClean="0"/>
              <a:t> do </a:t>
            </a:r>
            <a:r>
              <a:rPr lang="en-US" sz="2400" dirty="0" err="1" smtClean="0"/>
              <a:t>Ministério</a:t>
            </a:r>
            <a:r>
              <a:rPr lang="en-US" sz="2400" dirty="0" smtClean="0"/>
              <a:t> da </a:t>
            </a:r>
            <a:r>
              <a:rPr lang="en-US" sz="2400" dirty="0" err="1" smtClean="0"/>
              <a:t>Educação</a:t>
            </a:r>
            <a:endParaRPr lang="en-US" sz="2400" dirty="0"/>
          </a:p>
        </p:txBody>
      </p:sp>
    </p:spTree>
    <p:extLst>
      <p:ext uri="{BB962C8B-B14F-4D97-AF65-F5344CB8AC3E}">
        <p14:creationId xmlns:p14="http://schemas.microsoft.com/office/powerpoint/2010/main" val="2696699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ughel16.gif"/>
          <p:cNvPicPr>
            <a:picLocks noGrp="1" noChangeAspect="1"/>
          </p:cNvPicPr>
          <p:nvPr>
            <p:ph idx="1"/>
          </p:nvPr>
        </p:nvPicPr>
        <p:blipFill>
          <a:blip r:embed="rId2">
            <a:extLst>
              <a:ext uri="{28A0092B-C50C-407E-A947-70E740481C1C}">
                <a14:useLocalDpi xmlns:a14="http://schemas.microsoft.com/office/drawing/2010/main" val="0"/>
              </a:ext>
            </a:extLst>
          </a:blip>
          <a:srcRect t="10384" b="10384"/>
          <a:stretch>
            <a:fillRect/>
          </a:stretch>
        </p:blipFill>
        <p:spPr>
          <a:xfrm>
            <a:off x="457200" y="1125770"/>
            <a:ext cx="8229600" cy="4525963"/>
          </a:xfrm>
        </p:spPr>
      </p:pic>
    </p:spTree>
    <p:extLst>
      <p:ext uri="{BB962C8B-B14F-4D97-AF65-F5344CB8AC3E}">
        <p14:creationId xmlns:p14="http://schemas.microsoft.com/office/powerpoint/2010/main" val="27907531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Untitled-1.png"/>
          <p:cNvPicPr>
            <a:picLocks noChangeAspect="1" noChangeArrowheads="1"/>
          </p:cNvPicPr>
          <p:nvPr/>
        </p:nvPicPr>
        <p:blipFill>
          <a:blip r:embed="rId2"/>
          <a:srcRect/>
          <a:stretch>
            <a:fillRect/>
          </a:stretch>
        </p:blipFill>
        <p:spPr bwMode="auto">
          <a:xfrm>
            <a:off x="1028101" y="1046643"/>
            <a:ext cx="7072313" cy="4686300"/>
          </a:xfrm>
          <a:prstGeom prst="rect">
            <a:avLst/>
          </a:prstGeom>
          <a:noFill/>
        </p:spPr>
      </p:pic>
    </p:spTree>
    <p:extLst>
      <p:ext uri="{BB962C8B-B14F-4D97-AF65-F5344CB8AC3E}">
        <p14:creationId xmlns:p14="http://schemas.microsoft.com/office/powerpoint/2010/main" val="120343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Educadoras</a:t>
            </a:r>
            <a:r>
              <a:rPr lang="en-US" dirty="0" smtClean="0"/>
              <a:t>/</a:t>
            </a:r>
            <a:r>
              <a:rPr lang="en-US" dirty="0" err="1" smtClean="0"/>
              <a:t>es</a:t>
            </a:r>
            <a:r>
              <a:rPr lang="en-US" dirty="0" smtClean="0"/>
              <a:t> de </a:t>
            </a:r>
            <a:r>
              <a:rPr lang="en-US" dirty="0" err="1" smtClean="0"/>
              <a:t>Infância</a:t>
            </a:r>
            <a:endParaRPr lang="en-US" dirty="0"/>
          </a:p>
        </p:txBody>
      </p:sp>
      <p:sp>
        <p:nvSpPr>
          <p:cNvPr id="3" name="Content Placeholder 2"/>
          <p:cNvSpPr>
            <a:spLocks noGrp="1"/>
          </p:cNvSpPr>
          <p:nvPr>
            <p:ph idx="1"/>
          </p:nvPr>
        </p:nvSpPr>
        <p:spPr/>
        <p:txBody>
          <a:bodyPr/>
          <a:lstStyle/>
          <a:p>
            <a:r>
              <a:rPr lang="pt-PT" dirty="0" smtClean="0"/>
              <a:t>As/os </a:t>
            </a:r>
            <a:r>
              <a:rPr lang="pt-PT" dirty="0"/>
              <a:t>profissionais dos 0 aos 6 anos começaram a insistir em serem chamadas de “</a:t>
            </a:r>
            <a:r>
              <a:rPr lang="pt-PT" dirty="0" smtClean="0"/>
              <a:t>educadoras/</a:t>
            </a:r>
            <a:r>
              <a:rPr lang="pt-PT" dirty="0" err="1" smtClean="0"/>
              <a:t>es</a:t>
            </a:r>
            <a:r>
              <a:rPr lang="pt-PT" dirty="0" smtClean="0"/>
              <a:t> </a:t>
            </a:r>
            <a:r>
              <a:rPr lang="pt-PT" dirty="0"/>
              <a:t>de infância”, e não “educadoras infantis”, uma terminologia que desvalorizava o carácter profissional do seu trabalho</a:t>
            </a:r>
            <a:r>
              <a:rPr lang="pt-PT" dirty="0" smtClean="0"/>
              <a:t>.</a:t>
            </a:r>
          </a:p>
          <a:p>
            <a:r>
              <a:rPr lang="pt-PT" dirty="0" smtClean="0"/>
              <a:t> </a:t>
            </a:r>
            <a:r>
              <a:rPr lang="pt-PT" dirty="0"/>
              <a:t>A profissão passou a estar acessível aos dois sexos, embora até hoje os índices sejam limitados – 1,6% de homens educadores de infância -, facto que demonstra ainda uma “feminização” da profissão, a sua desvalorização, e a prevalência de modelos tradicionais nas profissões atribuídas a cada sexo. </a:t>
            </a:r>
          </a:p>
          <a:p>
            <a:endParaRPr lang="en-US" dirty="0"/>
          </a:p>
        </p:txBody>
      </p:sp>
    </p:spTree>
    <p:extLst>
      <p:ext uri="{BB962C8B-B14F-4D97-AF65-F5344CB8AC3E}">
        <p14:creationId xmlns:p14="http://schemas.microsoft.com/office/powerpoint/2010/main" val="14864908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Lição IPL\Crianças\DSCN0574.JPG"/>
          <p:cNvPicPr>
            <a:picLocks noChangeAspect="1" noChangeArrowheads="1"/>
          </p:cNvPicPr>
          <p:nvPr/>
        </p:nvPicPr>
        <p:blipFill>
          <a:blip r:embed="rId2"/>
          <a:srcRect/>
          <a:stretch>
            <a:fillRect/>
          </a:stretch>
        </p:blipFill>
        <p:spPr bwMode="auto">
          <a:xfrm>
            <a:off x="796532" y="629435"/>
            <a:ext cx="7450317" cy="5587738"/>
          </a:xfrm>
          <a:prstGeom prst="rect">
            <a:avLst/>
          </a:prstGeom>
          <a:noFill/>
        </p:spPr>
      </p:pic>
    </p:spTree>
    <p:extLst>
      <p:ext uri="{BB962C8B-B14F-4D97-AF65-F5344CB8AC3E}">
        <p14:creationId xmlns:p14="http://schemas.microsoft.com/office/powerpoint/2010/main" val="2785945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Estabelecimentos de Educação Pré-Escolar </a:t>
            </a:r>
            <a:r>
              <a:rPr lang="pt-PT" dirty="0"/>
              <a:t/>
            </a:r>
            <a:br>
              <a:rPr lang="pt-PT" dirty="0"/>
            </a:br>
            <a:endParaRPr lang="en-US" dirty="0"/>
          </a:p>
        </p:txBody>
      </p:sp>
      <p:sp>
        <p:nvSpPr>
          <p:cNvPr id="3" name="Content Placeholder 2"/>
          <p:cNvSpPr>
            <a:spLocks noGrp="1"/>
          </p:cNvSpPr>
          <p:nvPr>
            <p:ph idx="1"/>
          </p:nvPr>
        </p:nvSpPr>
        <p:spPr/>
        <p:txBody>
          <a:bodyPr>
            <a:normAutofit fontScale="85000" lnSpcReduction="10000"/>
          </a:bodyPr>
          <a:lstStyle/>
          <a:p>
            <a:r>
              <a:rPr lang="pt-PT" dirty="0"/>
              <a:t>A publicação da Lei de Bases do Sistema Educativo,  vem reconhecer o papel da educação pré-escolar no sistema educativo. A  Lei nº 46/86, de 14 de outubro de 1986</a:t>
            </a:r>
            <a:r>
              <a:rPr lang="pt-PT" baseline="30000" dirty="0"/>
              <a:t> </a:t>
            </a:r>
            <a:r>
              <a:rPr lang="pt-PT" dirty="0"/>
              <a:t> refere que a Educação Pré-Escolar é, no seu aspecto formativo, “complementar e/ou supletiva da ação educativa da família, com a qual estabelece estreita colaboração”.  No entanto, no seu artigo 5º ressalva que “se destina às crianças com idades compreendidas entre os três anos e a idade de ingresso no ensino básico”, não reconhecendo as responsabilidades do Ministério da Educação na etapa dos zero aos três anos. </a:t>
            </a:r>
            <a:endParaRPr lang="pt-PT" dirty="0" smtClean="0"/>
          </a:p>
          <a:p>
            <a:r>
              <a:rPr lang="pt-PT" dirty="0"/>
              <a:t>P</a:t>
            </a:r>
            <a:r>
              <a:rPr lang="pt-PT" dirty="0" smtClean="0"/>
              <a:t>revaleceu </a:t>
            </a:r>
            <a:r>
              <a:rPr lang="pt-PT" dirty="0"/>
              <a:t>a terminologia </a:t>
            </a:r>
            <a:r>
              <a:rPr lang="pt-PT" i="1" dirty="0"/>
              <a:t>estabelecimentos de educação pré-escolar</a:t>
            </a:r>
            <a:r>
              <a:rPr lang="pt-PT" dirty="0"/>
              <a:t> que era a utilizada na Lei de Bases do Sistema Educativo. </a:t>
            </a:r>
            <a:endParaRPr lang="pt-PT" dirty="0" smtClean="0"/>
          </a:p>
          <a:p>
            <a:r>
              <a:rPr lang="pt-PT" dirty="0" smtClean="0"/>
              <a:t>De </a:t>
            </a:r>
            <a:r>
              <a:rPr lang="pt-PT" dirty="0"/>
              <a:t>par com estas iniciativas, o Ministério da Educação apoiava projetos que, ao abrigo da legislação que contemplava o apoio a “experiências pedagógicas”, explorassem modalidades alternativas ao jardim de infância, tais como a “animação infantil em meio rural” e a “itinerância” </a:t>
            </a:r>
            <a:endParaRPr lang="en-US" dirty="0"/>
          </a:p>
          <a:p>
            <a:endParaRPr lang="en-US" dirty="0"/>
          </a:p>
        </p:txBody>
      </p:sp>
    </p:spTree>
    <p:extLst>
      <p:ext uri="{BB962C8B-B14F-4D97-AF65-F5344CB8AC3E}">
        <p14:creationId xmlns:p14="http://schemas.microsoft.com/office/powerpoint/2010/main" val="14556770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a:t>Parecer nº1/</a:t>
            </a:r>
            <a:r>
              <a:rPr lang="pt-PT" dirty="0" smtClean="0"/>
              <a:t>94</a:t>
            </a:r>
            <a:br>
              <a:rPr lang="pt-PT" dirty="0" smtClean="0"/>
            </a:br>
            <a:r>
              <a:rPr lang="pt-PT" dirty="0" smtClean="0"/>
              <a:t> </a:t>
            </a:r>
            <a:r>
              <a:rPr lang="pt-PT" i="1" dirty="0"/>
              <a:t>A Educação Pré-Escolar em Portugal</a:t>
            </a:r>
            <a:r>
              <a:rPr lang="pt-PT" dirty="0"/>
              <a:t> </a:t>
            </a:r>
            <a:endParaRPr lang="en-US" dirty="0"/>
          </a:p>
        </p:txBody>
      </p:sp>
      <p:sp>
        <p:nvSpPr>
          <p:cNvPr id="3" name="Content Placeholder 2"/>
          <p:cNvSpPr>
            <a:spLocks noGrp="1"/>
          </p:cNvSpPr>
          <p:nvPr>
            <p:ph idx="1"/>
          </p:nvPr>
        </p:nvSpPr>
        <p:spPr/>
        <p:txBody>
          <a:bodyPr/>
          <a:lstStyle/>
          <a:p>
            <a:r>
              <a:rPr lang="pt-PT" dirty="0"/>
              <a:t>Este Parecer, ouvidos todos os parceiros e entidades responsáveis, foi a mola impulsionadora para a prioridade política do XIII Governo Constitucional: o alargamento e correspondente desenvolvimento de uma “rede nacional de educação pré-escolar, constituída por iniciativas públicas, privadas e de solidariedade social”,  levantando a possibilidade de se estabelecerem </a:t>
            </a:r>
            <a:r>
              <a:rPr lang="pt-PT" i="1" dirty="0"/>
              <a:t>Linhas Orientadoras das Atividades Educativas Pré-Escolares</a:t>
            </a:r>
            <a:r>
              <a:rPr lang="pt-PT" dirty="0"/>
              <a:t>.  </a:t>
            </a:r>
          </a:p>
          <a:p>
            <a:r>
              <a:rPr lang="en-US" dirty="0" err="1" smtClean="0"/>
              <a:t>Parecer</a:t>
            </a:r>
            <a:r>
              <a:rPr lang="en-US" dirty="0" smtClean="0"/>
              <a:t> nº2/95 - </a:t>
            </a:r>
            <a:r>
              <a:rPr lang="en-US" dirty="0" err="1" smtClean="0"/>
              <a:t>Análise</a:t>
            </a:r>
            <a:r>
              <a:rPr lang="en-US" dirty="0" smtClean="0"/>
              <a:t> de um </a:t>
            </a:r>
            <a:r>
              <a:rPr lang="en-US" dirty="0" err="1" smtClean="0"/>
              <a:t>Projeto</a:t>
            </a:r>
            <a:r>
              <a:rPr lang="en-US" dirty="0" smtClean="0"/>
              <a:t> de </a:t>
            </a:r>
            <a:r>
              <a:rPr lang="en-US" dirty="0" err="1" smtClean="0"/>
              <a:t>Decreto</a:t>
            </a:r>
            <a:r>
              <a:rPr lang="en-US" dirty="0" smtClean="0"/>
              <a:t>-Lei (nº 173/95)</a:t>
            </a:r>
          </a:p>
          <a:p>
            <a:endParaRPr lang="en-US" dirty="0"/>
          </a:p>
        </p:txBody>
      </p:sp>
    </p:spTree>
    <p:extLst>
      <p:ext uri="{BB962C8B-B14F-4D97-AF65-F5344CB8AC3E}">
        <p14:creationId xmlns:p14="http://schemas.microsoft.com/office/powerpoint/2010/main" val="36434211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Pré-Escolar como primeira etapa da Educação Básica</a:t>
            </a:r>
            <a:r>
              <a:rPr lang="pt-PT" dirty="0"/>
              <a:t/>
            </a:r>
            <a:br>
              <a:rPr lang="pt-PT" dirty="0"/>
            </a:br>
            <a:endParaRPr lang="en-US" dirty="0"/>
          </a:p>
        </p:txBody>
      </p:sp>
      <p:sp>
        <p:nvSpPr>
          <p:cNvPr id="3" name="Content Placeholder 2"/>
          <p:cNvSpPr>
            <a:spLocks noGrp="1"/>
          </p:cNvSpPr>
          <p:nvPr>
            <p:ph idx="1"/>
          </p:nvPr>
        </p:nvSpPr>
        <p:spPr/>
        <p:txBody>
          <a:bodyPr/>
          <a:lstStyle/>
          <a:p>
            <a:r>
              <a:rPr lang="pt-PT" dirty="0"/>
              <a:t>O Programa do XIII Governo Constitucional </a:t>
            </a:r>
            <a:r>
              <a:rPr lang="pt-PT" dirty="0" smtClean="0"/>
              <a:t>deu </a:t>
            </a:r>
            <a:r>
              <a:rPr lang="pt-PT" dirty="0"/>
              <a:t>prioridade à expansão da rede nacional de educação pré-escolar que em 1988 havia estagnado numa taxa de cobertura de 36%</a:t>
            </a:r>
            <a:r>
              <a:rPr lang="pt-PT" dirty="0" smtClean="0"/>
              <a:t>.</a:t>
            </a:r>
          </a:p>
          <a:p>
            <a:r>
              <a:rPr lang="pt-PT" dirty="0" smtClean="0"/>
              <a:t> </a:t>
            </a:r>
            <a:r>
              <a:rPr lang="pt-PT" dirty="0"/>
              <a:t>Logo que entrou em funções, o governo</a:t>
            </a:r>
            <a:r>
              <a:rPr lang="pt-PT" dirty="0" smtClean="0"/>
              <a:t>,</a:t>
            </a:r>
            <a:r>
              <a:rPr lang="pt-PT" dirty="0"/>
              <a:t> encomendou um </a:t>
            </a:r>
            <a:r>
              <a:rPr lang="pt-PT" i="1" dirty="0"/>
              <a:t>Relatório Estratégico para o Desenvolvimento e Expansão da Educação Pré-escolar</a:t>
            </a:r>
            <a:r>
              <a:rPr lang="pt-PT" dirty="0"/>
              <a:t> (Formosinho e Vasconcelos, </a:t>
            </a:r>
            <a:r>
              <a:rPr lang="pt-PT" dirty="0" smtClean="0"/>
              <a:t>1996) </a:t>
            </a:r>
          </a:p>
          <a:p>
            <a:r>
              <a:rPr lang="pt-PT" dirty="0" smtClean="0"/>
              <a:t> </a:t>
            </a:r>
            <a:r>
              <a:rPr lang="pt-PT" dirty="0"/>
              <a:t>P</a:t>
            </a:r>
            <a:r>
              <a:rPr lang="pt-PT" dirty="0" smtClean="0"/>
              <a:t>or </a:t>
            </a:r>
            <a:r>
              <a:rPr lang="pt-PT" dirty="0"/>
              <a:t>despacho nº 186 ME/MSSS/MEPAT/96 de 9 de Setembro, criou o Gabinete Interministerial para a Expansão e Desenvolvimento da Educação Pré-</a:t>
            </a:r>
            <a:r>
              <a:rPr lang="pt-PT" dirty="0" smtClean="0"/>
              <a:t>Escolar</a:t>
            </a:r>
          </a:p>
          <a:p>
            <a:r>
              <a:rPr lang="pt-PT" dirty="0"/>
              <a:t>A Lei nº 5/97, de 1 de fevereiro, </a:t>
            </a:r>
            <a:r>
              <a:rPr lang="pt-PT" i="1" dirty="0"/>
              <a:t>Lei-Quadro da Educação Pré-</a:t>
            </a:r>
            <a:r>
              <a:rPr lang="pt-PT" i="1" dirty="0" smtClean="0"/>
              <a:t>Escolar</a:t>
            </a:r>
            <a:r>
              <a:rPr lang="pt-PT" dirty="0" smtClean="0"/>
              <a:t>, Decreto</a:t>
            </a:r>
            <a:r>
              <a:rPr lang="pt-PT" dirty="0"/>
              <a:t>-Lei nº 147/</a:t>
            </a:r>
            <a:r>
              <a:rPr lang="pt-PT" dirty="0" smtClean="0"/>
              <a:t>97i e despachos subsequentes</a:t>
            </a:r>
            <a:endParaRPr lang="en-US" dirty="0"/>
          </a:p>
        </p:txBody>
      </p:sp>
    </p:spTree>
    <p:extLst>
      <p:ext uri="{BB962C8B-B14F-4D97-AF65-F5344CB8AC3E}">
        <p14:creationId xmlns:p14="http://schemas.microsoft.com/office/powerpoint/2010/main" val="4064506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Lei-</a:t>
            </a:r>
            <a:r>
              <a:rPr lang="en-US" dirty="0" err="1" smtClean="0"/>
              <a:t>Quadro</a:t>
            </a:r>
            <a:r>
              <a:rPr lang="en-US" dirty="0" smtClean="0"/>
              <a:t> da </a:t>
            </a:r>
            <a:r>
              <a:rPr lang="en-US" dirty="0" err="1" smtClean="0"/>
              <a:t>Educação</a:t>
            </a:r>
            <a:r>
              <a:rPr lang="en-US" dirty="0" smtClean="0"/>
              <a:t> </a:t>
            </a:r>
            <a:br>
              <a:rPr lang="en-US" dirty="0" smtClean="0"/>
            </a:br>
            <a:r>
              <a:rPr lang="en-US" dirty="0" err="1" smtClean="0"/>
              <a:t>Pré</a:t>
            </a:r>
            <a:r>
              <a:rPr lang="en-US" dirty="0" smtClean="0"/>
              <a:t>-Escolar</a:t>
            </a:r>
            <a:endParaRPr lang="en-US" dirty="0"/>
          </a:p>
        </p:txBody>
      </p:sp>
      <p:sp>
        <p:nvSpPr>
          <p:cNvPr id="3" name="Content Placeholder 2"/>
          <p:cNvSpPr>
            <a:spLocks noGrp="1"/>
          </p:cNvSpPr>
          <p:nvPr>
            <p:ph idx="1"/>
          </p:nvPr>
        </p:nvSpPr>
        <p:spPr/>
        <p:txBody>
          <a:bodyPr/>
          <a:lstStyle/>
          <a:p>
            <a:r>
              <a:rPr lang="pt-PT" sz="2400" dirty="0"/>
              <a:t>Em 1997 é publicada a Lei n.º 5/97 determinando que compete à educação pré-escolar  “favorecer o desenvolvimento harmonioso da criança (...) contribuir para corrigir os defeitos discriminatórios das condições socioculturais no acesso ao sistema escolar”, com orientação pedagógica flexível para uma melhor adaptação aos diferentes contextos socioculturais e zonas geográficas e funcionando em articulação com a comunidade. </a:t>
            </a:r>
          </a:p>
          <a:p>
            <a:endParaRPr lang="en-US" dirty="0"/>
          </a:p>
        </p:txBody>
      </p:sp>
    </p:spTree>
    <p:extLst>
      <p:ext uri="{BB962C8B-B14F-4D97-AF65-F5344CB8AC3E}">
        <p14:creationId xmlns:p14="http://schemas.microsoft.com/office/powerpoint/2010/main" val="26375081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83518" y="567959"/>
            <a:ext cx="4185730" cy="5761534"/>
          </a:xfrm>
          <a:prstGeom prst="rect">
            <a:avLst/>
          </a:prstGeom>
        </p:spPr>
      </p:pic>
    </p:spTree>
    <p:extLst>
      <p:ext uri="{BB962C8B-B14F-4D97-AF65-F5344CB8AC3E}">
        <p14:creationId xmlns:p14="http://schemas.microsoft.com/office/powerpoint/2010/main" val="26769843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Orientações Curriculares para a Educação Pré-Escolar</a:t>
            </a:r>
            <a:r>
              <a:rPr lang="pt-PT" dirty="0"/>
              <a:t/>
            </a:r>
            <a:br>
              <a:rPr lang="pt-PT" dirty="0"/>
            </a:br>
            <a:endParaRPr lang="en-US" dirty="0"/>
          </a:p>
        </p:txBody>
      </p:sp>
      <p:sp>
        <p:nvSpPr>
          <p:cNvPr id="3" name="Content Placeholder 2"/>
          <p:cNvSpPr>
            <a:spLocks noGrp="1"/>
          </p:cNvSpPr>
          <p:nvPr>
            <p:ph idx="1"/>
          </p:nvPr>
        </p:nvSpPr>
        <p:spPr/>
        <p:txBody>
          <a:bodyPr>
            <a:normAutofit fontScale="92500" lnSpcReduction="10000"/>
          </a:bodyPr>
          <a:lstStyle/>
          <a:p>
            <a:r>
              <a:rPr lang="pt-PT" dirty="0"/>
              <a:t>ME/NEPE (Núcleo de Educação Pré-Escolar)  publica as </a:t>
            </a:r>
            <a:r>
              <a:rPr lang="pt-PT" i="1" dirty="0"/>
              <a:t>Orientações Curriculares para a Educação Pré-Escolar </a:t>
            </a:r>
            <a:r>
              <a:rPr lang="pt-PT" dirty="0"/>
              <a:t>(OCEPE, Despacho n. 5220/97 de 10 de Julho</a:t>
            </a:r>
            <a:r>
              <a:rPr lang="pt-PT" dirty="0" smtClean="0"/>
              <a:t>) </a:t>
            </a:r>
          </a:p>
          <a:p>
            <a:r>
              <a:rPr lang="pt-PT" dirty="0"/>
              <a:t>As</a:t>
            </a:r>
            <a:r>
              <a:rPr lang="pt-PT" i="1" dirty="0"/>
              <a:t> Orientações Curriculares</a:t>
            </a:r>
            <a:r>
              <a:rPr lang="pt-PT" dirty="0"/>
              <a:t> (não um currículo formal, mas, sim, </a:t>
            </a:r>
            <a:r>
              <a:rPr lang="pt-PT" i="1" dirty="0"/>
              <a:t>orientações</a:t>
            </a:r>
            <a:r>
              <a:rPr lang="pt-PT" dirty="0"/>
              <a:t>) para todos os estabelecimentos financiados pelo Estado quer públicos quer de solidariedade social ou </a:t>
            </a:r>
            <a:r>
              <a:rPr lang="pt-PT" dirty="0" smtClean="0"/>
              <a:t>consignam </a:t>
            </a:r>
            <a:r>
              <a:rPr lang="pt-PT" dirty="0"/>
              <a:t>o princípio da </a:t>
            </a:r>
            <a:r>
              <a:rPr lang="pt-PT" i="1" dirty="0"/>
              <a:t>tutela pedagógica única</a:t>
            </a:r>
            <a:r>
              <a:rPr lang="pt-PT" dirty="0"/>
              <a:t> por parte do Ministério da </a:t>
            </a:r>
            <a:r>
              <a:rPr lang="pt-PT" dirty="0" smtClean="0"/>
              <a:t>Educação</a:t>
            </a:r>
          </a:p>
          <a:p>
            <a:r>
              <a:rPr lang="pt-PT" dirty="0"/>
              <a:t>As </a:t>
            </a:r>
            <a:r>
              <a:rPr lang="pt-PT" i="1" dirty="0"/>
              <a:t>Orientações Curriculares</a:t>
            </a:r>
            <a:r>
              <a:rPr lang="pt-PT" dirty="0"/>
              <a:t> não invalidam a existência dos diferentes modelos curriculares existentes na tradição pedagógica portuguesa </a:t>
            </a:r>
            <a:r>
              <a:rPr lang="pt-PT" dirty="0" smtClean="0"/>
              <a:t> </a:t>
            </a:r>
          </a:p>
          <a:p>
            <a:r>
              <a:rPr lang="pt-PT" dirty="0" smtClean="0"/>
              <a:t> </a:t>
            </a:r>
            <a:r>
              <a:rPr lang="pt-PT" dirty="0"/>
              <a:t>Os princípios da articulação de conteúdos e da transversalidade são imanentes ao processo de construção de um </a:t>
            </a:r>
            <a:r>
              <a:rPr lang="pt-PT" i="1" dirty="0"/>
              <a:t>projeto curricular</a:t>
            </a:r>
            <a:r>
              <a:rPr lang="pt-PT" dirty="0"/>
              <a:t> para o grupo de crianças (Circular nº 17/DSDC/DEPEB/2007). </a:t>
            </a:r>
            <a:r>
              <a:rPr lang="pt-PT" dirty="0" smtClean="0"/>
              <a:t> </a:t>
            </a:r>
            <a:endParaRPr lang="en-US" dirty="0"/>
          </a:p>
        </p:txBody>
      </p:sp>
    </p:spTree>
    <p:extLst>
      <p:ext uri="{BB962C8B-B14F-4D97-AF65-F5344CB8AC3E}">
        <p14:creationId xmlns:p14="http://schemas.microsoft.com/office/powerpoint/2010/main" val="32598913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mage 3.png"/>
          <p:cNvPicPr>
            <a:picLocks noChangeAspect="1"/>
          </p:cNvPicPr>
          <p:nvPr/>
        </p:nvPicPr>
        <p:blipFill>
          <a:blip r:embed="rId2"/>
          <a:stretch>
            <a:fillRect/>
          </a:stretch>
        </p:blipFill>
        <p:spPr>
          <a:xfrm>
            <a:off x="2699792" y="764704"/>
            <a:ext cx="3728982" cy="5255870"/>
          </a:xfrm>
          <a:prstGeom prst="rect">
            <a:avLst/>
          </a:prstGeom>
        </p:spPr>
      </p:pic>
    </p:spTree>
    <p:extLst>
      <p:ext uri="{BB962C8B-B14F-4D97-AF65-F5344CB8AC3E}">
        <p14:creationId xmlns:p14="http://schemas.microsoft.com/office/powerpoint/2010/main" val="25683137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Papel</a:t>
            </a:r>
            <a:r>
              <a:rPr lang="en-US" dirty="0" smtClean="0"/>
              <a:t> </a:t>
            </a:r>
            <a:r>
              <a:rPr lang="en-US" dirty="0" err="1" smtClean="0"/>
              <a:t>estratégico</a:t>
            </a:r>
            <a:r>
              <a:rPr lang="en-US" dirty="0" smtClean="0"/>
              <a:t> da </a:t>
            </a:r>
            <a:r>
              <a:rPr lang="en-US" dirty="0" err="1" smtClean="0"/>
              <a:t>Educação</a:t>
            </a:r>
            <a:r>
              <a:rPr lang="en-US" dirty="0" smtClean="0"/>
              <a:t> de </a:t>
            </a:r>
            <a:r>
              <a:rPr lang="en-US" dirty="0" err="1" smtClean="0"/>
              <a:t>Infância</a:t>
            </a:r>
            <a:endParaRPr lang="en-US" dirty="0"/>
          </a:p>
        </p:txBody>
      </p:sp>
      <p:sp>
        <p:nvSpPr>
          <p:cNvPr id="3" name="Content Placeholder 2"/>
          <p:cNvSpPr>
            <a:spLocks noGrp="1"/>
          </p:cNvSpPr>
          <p:nvPr>
            <p:ph idx="1"/>
          </p:nvPr>
        </p:nvSpPr>
        <p:spPr/>
        <p:txBody>
          <a:bodyPr/>
          <a:lstStyle/>
          <a:p>
            <a:r>
              <a:rPr lang="pt-PT" dirty="0" smtClean="0"/>
              <a:t> educação </a:t>
            </a:r>
            <a:r>
              <a:rPr lang="pt-PT" dirty="0"/>
              <a:t>de infância como a </a:t>
            </a:r>
            <a:r>
              <a:rPr lang="pt-PT" i="1" dirty="0"/>
              <a:t>primeira etapa da educação </a:t>
            </a:r>
            <a:r>
              <a:rPr lang="pt-PT" i="1" dirty="0" smtClean="0"/>
              <a:t>básica: </a:t>
            </a:r>
            <a:r>
              <a:rPr lang="pt-PT" dirty="0" smtClean="0"/>
              <a:t>um serviço público</a:t>
            </a:r>
          </a:p>
          <a:p>
            <a:r>
              <a:rPr lang="pt-PT" dirty="0" smtClean="0"/>
              <a:t> concebida </a:t>
            </a:r>
            <a:r>
              <a:rPr lang="pt-PT" dirty="0"/>
              <a:t>e encarada em estreita ligação com o 1º ciclo do ensino básico </a:t>
            </a:r>
            <a:r>
              <a:rPr lang="pt-PT" dirty="0" smtClean="0"/>
              <a:t> </a:t>
            </a:r>
          </a:p>
          <a:p>
            <a:r>
              <a:rPr lang="pt-PT" dirty="0" smtClean="0"/>
              <a:t> realizada </a:t>
            </a:r>
            <a:r>
              <a:rPr lang="pt-PT" dirty="0"/>
              <a:t>num contexto de </a:t>
            </a:r>
            <a:r>
              <a:rPr lang="pt-PT" i="1" dirty="0"/>
              <a:t>aprendizagem ao longo da vida. </a:t>
            </a:r>
            <a:r>
              <a:rPr lang="pt-PT" dirty="0" smtClean="0"/>
              <a:t> </a:t>
            </a:r>
          </a:p>
          <a:p>
            <a:r>
              <a:rPr lang="pt-PT" dirty="0" smtClean="0"/>
              <a:t>abrange  </a:t>
            </a:r>
            <a:r>
              <a:rPr lang="pt-PT" dirty="0"/>
              <a:t>as </a:t>
            </a:r>
            <a:r>
              <a:rPr lang="pt-PT" i="1" dirty="0"/>
              <a:t>crianças dos 0 aos 6 </a:t>
            </a:r>
            <a:r>
              <a:rPr lang="pt-PT" i="1" dirty="0" smtClean="0"/>
              <a:t>anos</a:t>
            </a:r>
          </a:p>
          <a:p>
            <a:r>
              <a:rPr lang="pt-PT" dirty="0" smtClean="0"/>
              <a:t> </a:t>
            </a:r>
            <a:r>
              <a:rPr lang="pt-PT" dirty="0"/>
              <a:t>interface com as políticas sociais, ligada às famílias – e à criação de redes de suporte às mesmas e ao desenvolvimento local -, à educação de adultos, ao combate à exclusão social, à qualificação da população ativa, enfim, à garantia de coesão social. </a:t>
            </a:r>
            <a:endParaRPr lang="en-US" dirty="0"/>
          </a:p>
        </p:txBody>
      </p:sp>
    </p:spTree>
    <p:extLst>
      <p:ext uri="{BB962C8B-B14F-4D97-AF65-F5344CB8AC3E}">
        <p14:creationId xmlns:p14="http://schemas.microsoft.com/office/powerpoint/2010/main" val="34436680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i="1" dirty="0"/>
              <a:t>Recomendação nº 3/2011 </a:t>
            </a:r>
            <a:r>
              <a:rPr lang="pt-PT" dirty="0"/>
              <a:t>sobre </a:t>
            </a:r>
            <a:r>
              <a:rPr lang="pt-PT" i="1" dirty="0"/>
              <a:t>A Educação dos Zero aos Três anos</a:t>
            </a:r>
            <a:r>
              <a:rPr lang="pt-PT" dirty="0"/>
              <a:t>, </a:t>
            </a:r>
            <a:r>
              <a:rPr lang="en-US" dirty="0"/>
              <a:t/>
            </a:r>
            <a:br>
              <a:rPr lang="en-US" dirty="0"/>
            </a:br>
            <a:endParaRPr lang="en-US" dirty="0"/>
          </a:p>
        </p:txBody>
      </p:sp>
      <p:sp>
        <p:nvSpPr>
          <p:cNvPr id="3" name="Content Placeholder 2"/>
          <p:cNvSpPr>
            <a:spLocks noGrp="1"/>
          </p:cNvSpPr>
          <p:nvPr>
            <p:ph idx="1"/>
          </p:nvPr>
        </p:nvSpPr>
        <p:spPr/>
        <p:txBody>
          <a:bodyPr/>
          <a:lstStyle/>
          <a:p>
            <a:r>
              <a:rPr lang="pt-PT" dirty="0"/>
              <a:t>Em 2011 o Conselho Nacional de Educação (CNE) aprova por unanimidade   a </a:t>
            </a:r>
            <a:r>
              <a:rPr lang="pt-PT" i="1" dirty="0"/>
              <a:t>Recomendação nº 3/2011 </a:t>
            </a:r>
            <a:r>
              <a:rPr lang="pt-PT" dirty="0"/>
              <a:t>sobre </a:t>
            </a:r>
            <a:r>
              <a:rPr lang="pt-PT" i="1" dirty="0"/>
              <a:t>A Educação dos Zero aos Três anos</a:t>
            </a:r>
            <a:r>
              <a:rPr lang="pt-PT" dirty="0"/>
              <a:t>, </a:t>
            </a:r>
            <a:endParaRPr lang="pt-PT" dirty="0" smtClean="0"/>
          </a:p>
          <a:p>
            <a:r>
              <a:rPr lang="pt-PT" dirty="0"/>
              <a:t>Esta Recomendação Geral (composta por 11 recomendações específicas), concebe a educação dos 0 aos 3 como um direito das crianças e das famílias, insistindo na responsabilidade do Ministério da Educação e Ciência pela qualidade educativa dos estabelecimentos destinados às crianças dos 0 aos 3 anos. </a:t>
            </a:r>
            <a:endParaRPr lang="pt-PT" dirty="0" smtClean="0"/>
          </a:p>
          <a:p>
            <a:r>
              <a:rPr lang="pt-PT" dirty="0" smtClean="0"/>
              <a:t>Recomenda </a:t>
            </a:r>
            <a:r>
              <a:rPr lang="pt-PT" dirty="0"/>
              <a:t>a elaboração de linhas pedagógicas orientadoras para o trabalho em creche </a:t>
            </a:r>
            <a:endParaRPr lang="en-US" dirty="0"/>
          </a:p>
        </p:txBody>
      </p:sp>
    </p:spTree>
    <p:extLst>
      <p:ext uri="{BB962C8B-B14F-4D97-AF65-F5344CB8AC3E}">
        <p14:creationId xmlns:p14="http://schemas.microsoft.com/office/powerpoint/2010/main" val="40419057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i="1" dirty="0" err="1" smtClean="0"/>
              <a:t>Educação</a:t>
            </a:r>
            <a:r>
              <a:rPr lang="en-US" sz="2700" i="1" dirty="0" smtClean="0"/>
              <a:t> de </a:t>
            </a:r>
            <a:r>
              <a:rPr lang="en-US" sz="2700" i="1" dirty="0" err="1" smtClean="0"/>
              <a:t>Infância</a:t>
            </a:r>
            <a:r>
              <a:rPr lang="en-US" sz="2700" i="1" dirty="0" smtClean="0"/>
              <a:t> e </a:t>
            </a:r>
            <a:br>
              <a:rPr lang="en-US" sz="2700" i="1" dirty="0" smtClean="0"/>
            </a:br>
            <a:r>
              <a:rPr lang="en-US" sz="3100" i="1" dirty="0" err="1" smtClean="0"/>
              <a:t>Estabelecimentos</a:t>
            </a:r>
            <a:r>
              <a:rPr lang="en-US" sz="3100" i="1" dirty="0" smtClean="0"/>
              <a:t> de </a:t>
            </a:r>
            <a:r>
              <a:rPr lang="en-US" sz="3100" i="1" dirty="0" err="1" smtClean="0"/>
              <a:t>educação</a:t>
            </a:r>
            <a:r>
              <a:rPr lang="en-US" sz="3100" i="1" dirty="0" smtClean="0"/>
              <a:t> de </a:t>
            </a:r>
            <a:r>
              <a:rPr lang="en-US" sz="3100" i="1" dirty="0" err="1" smtClean="0"/>
              <a:t>infância</a:t>
            </a:r>
            <a:endParaRPr lang="en-US" sz="3100" i="1" dirty="0"/>
          </a:p>
        </p:txBody>
      </p:sp>
      <p:sp>
        <p:nvSpPr>
          <p:cNvPr id="3" name="Content Placeholder 2"/>
          <p:cNvSpPr>
            <a:spLocks noGrp="1"/>
          </p:cNvSpPr>
          <p:nvPr>
            <p:ph idx="1"/>
          </p:nvPr>
        </p:nvSpPr>
        <p:spPr/>
        <p:txBody>
          <a:bodyPr>
            <a:normAutofit fontScale="92500" lnSpcReduction="10000"/>
          </a:bodyPr>
          <a:lstStyle/>
          <a:p>
            <a:r>
              <a:rPr lang="pt-PT" dirty="0"/>
              <a:t>A</a:t>
            </a:r>
            <a:r>
              <a:rPr lang="pt-PT" dirty="0" smtClean="0"/>
              <a:t> </a:t>
            </a:r>
            <a:r>
              <a:rPr lang="pt-PT" dirty="0"/>
              <a:t>“agenda internacional” </a:t>
            </a:r>
            <a:r>
              <a:rPr lang="pt-PT" dirty="0" smtClean="0"/>
              <a:t>da </a:t>
            </a:r>
            <a:r>
              <a:rPr lang="pt-PT" dirty="0"/>
              <a:t>OCDE e o seu impacto em </a:t>
            </a:r>
            <a:r>
              <a:rPr lang="pt-PT" dirty="0" smtClean="0"/>
              <a:t>Portugal: a </a:t>
            </a:r>
            <a:r>
              <a:rPr lang="pt-PT" dirty="0"/>
              <a:t>terminologia “educação e cuidados para a infância”, enfatizou a essencialidade da perspectiva educativa, não deixando de corresponder à necessidade de cuidados para a infância, numa perspectiva de equidade social</a:t>
            </a:r>
            <a:r>
              <a:rPr lang="pt-PT" dirty="0" smtClean="0"/>
              <a:t>.</a:t>
            </a:r>
          </a:p>
          <a:p>
            <a:r>
              <a:rPr lang="pt-PT" dirty="0" smtClean="0"/>
              <a:t>A </a:t>
            </a:r>
            <a:r>
              <a:rPr lang="pt-PT" dirty="0"/>
              <a:t>própria OCDE, consciente das contradições de uma ênfase na perspectiva educativa alertava para os perigos de uma “escolarização precoce” da infância (OECD, 2006).</a:t>
            </a:r>
          </a:p>
          <a:p>
            <a:r>
              <a:rPr lang="pt-PT" dirty="0"/>
              <a:t>Daí podermos afirmar que, em Portugal, evoluímos para a terminologia mais abrangente de “educação de infância” (ou estabelecimentos de educação de infância) que podem, no caso das Instituições Privadas de Solidariedade Social (IPSS), garantir em simultâneo o atendimento e educação dos 0 aos 3 e dos 3 aos 6 anos de idade.</a:t>
            </a:r>
          </a:p>
          <a:p>
            <a:endParaRPr lang="en-US" dirty="0"/>
          </a:p>
        </p:txBody>
      </p:sp>
    </p:spTree>
    <p:extLst>
      <p:ext uri="{BB962C8B-B14F-4D97-AF65-F5344CB8AC3E}">
        <p14:creationId xmlns:p14="http://schemas.microsoft.com/office/powerpoint/2010/main" val="25751285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nina com barco, 1938"/>
          <p:cNvPicPr/>
          <p:nvPr/>
        </p:nvPicPr>
        <p:blipFill>
          <a:blip r:embed="rId2">
            <a:extLst>
              <a:ext uri="{28A0092B-C50C-407E-A947-70E740481C1C}">
                <a14:useLocalDpi xmlns:a14="http://schemas.microsoft.com/office/drawing/2010/main" val="0"/>
              </a:ext>
            </a:extLst>
          </a:blip>
          <a:srcRect/>
          <a:stretch>
            <a:fillRect/>
          </a:stretch>
        </p:blipFill>
        <p:spPr bwMode="auto">
          <a:xfrm>
            <a:off x="2429489" y="418321"/>
            <a:ext cx="4540655" cy="595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4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Um novo conceito: </a:t>
            </a:r>
            <a:br>
              <a:rPr lang="pt-PT" dirty="0" smtClean="0"/>
            </a:br>
            <a:r>
              <a:rPr lang="pt-PT" i="1" dirty="0" smtClean="0"/>
              <a:t>Espaços </a:t>
            </a:r>
            <a:r>
              <a:rPr lang="pt-PT" i="1" dirty="0"/>
              <a:t>das </a:t>
            </a:r>
            <a:r>
              <a:rPr lang="pt-PT" i="1" dirty="0" smtClean="0"/>
              <a:t>Crianças</a:t>
            </a:r>
            <a:r>
              <a:rPr lang="pt-PT" dirty="0"/>
              <a:t/>
            </a:r>
            <a:br>
              <a:rPr lang="pt-PT" dirty="0"/>
            </a:br>
            <a:endParaRPr lang="en-US" dirty="0"/>
          </a:p>
        </p:txBody>
      </p:sp>
      <p:sp>
        <p:nvSpPr>
          <p:cNvPr id="3" name="Content Placeholder 2"/>
          <p:cNvSpPr>
            <a:spLocks noGrp="1"/>
          </p:cNvSpPr>
          <p:nvPr>
            <p:ph idx="1"/>
          </p:nvPr>
        </p:nvSpPr>
        <p:spPr/>
        <p:txBody>
          <a:bodyPr>
            <a:normAutofit fontScale="85000" lnSpcReduction="10000"/>
          </a:bodyPr>
          <a:lstStyle/>
          <a:p>
            <a:r>
              <a:rPr lang="pt-PT" dirty="0"/>
              <a:t>... são espaços físicos (certamente), mas são espaços simultaneamente sociais, culturais, discursivos – espaços criados como serviço público, lugares de vida cívica (…). Nestes lugares, as crianças encontram-se umas com as outras e com os adultos. Tais lugares colocam o presente em primeiro plano mais do que pensarem no futuro: são parte da vida, não apenas uma preparação para a vida. São espaços para os temas de interesse das crianças, ainda que não excluam as “agendas intencionais” dos adultos. Nestes espaços as crianças são reconhecidas como cidadãs com direitos, membros participantes dos grupos sociais de que fazem parte, agentes das suas próprias vidas, mas, também, interdependentes dos outros, </a:t>
            </a:r>
            <a:r>
              <a:rPr lang="pt-PT" dirty="0" err="1"/>
              <a:t>co</a:t>
            </a:r>
            <a:r>
              <a:rPr lang="pt-PT" dirty="0"/>
              <a:t>-construtoras de saberes, de identidades e de cultura, crianças que coexistem e convivem com as outras crianças, na base do que são, mais do que daquilo que possam vir a ser. Os espaços das crianças são para todas as crianças numa base democrática, cruzando diferentes grupos sociais. São espaços para a ‘criança total’ (</a:t>
            </a:r>
            <a:r>
              <a:rPr lang="pt-PT" dirty="0" err="1"/>
              <a:t>Dewey</a:t>
            </a:r>
            <a:r>
              <a:rPr lang="pt-PT" dirty="0"/>
              <a:t>), não para a criança seccionada de muitos ‘serviços para as crianças’ (</a:t>
            </a:r>
            <a:r>
              <a:rPr lang="pt-PT" dirty="0" err="1"/>
              <a:t>Moss</a:t>
            </a:r>
            <a:r>
              <a:rPr lang="pt-PT" dirty="0"/>
              <a:t> e </a:t>
            </a:r>
            <a:r>
              <a:rPr lang="pt-PT" dirty="0" err="1"/>
              <a:t>Petrie</a:t>
            </a:r>
            <a:r>
              <a:rPr lang="pt-PT" dirty="0"/>
              <a:t> 2002). </a:t>
            </a:r>
          </a:p>
        </p:txBody>
      </p:sp>
    </p:spTree>
    <p:extLst>
      <p:ext uri="{BB962C8B-B14F-4D97-AF65-F5344CB8AC3E}">
        <p14:creationId xmlns:p14="http://schemas.microsoft.com/office/powerpoint/2010/main" val="17391135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Um </a:t>
            </a:r>
            <a:r>
              <a:rPr lang="en-US" b="1" dirty="0" err="1" smtClean="0"/>
              <a:t>poema</a:t>
            </a:r>
            <a:r>
              <a:rPr lang="en-US" b="1" dirty="0" smtClean="0"/>
              <a:t> final…</a:t>
            </a:r>
            <a:endParaRPr lang="en-US" b="1" dirty="0"/>
          </a:p>
        </p:txBody>
      </p:sp>
      <p:pic>
        <p:nvPicPr>
          <p:cNvPr id="4" name="Content Placeholder 4" descr="IMG_4176.JPG"/>
          <p:cNvPicPr>
            <a:picLocks noChangeAspect="1"/>
          </p:cNvPicPr>
          <p:nvPr/>
        </p:nvPicPr>
        <p:blipFill>
          <a:blip r:embed="rId4">
            <a:extLst>
              <a:ext uri="{28A0092B-C50C-407E-A947-70E740481C1C}">
                <a14:useLocalDpi xmlns:a14="http://schemas.microsoft.com/office/drawing/2010/main" val="0"/>
              </a:ext>
            </a:extLst>
          </a:blip>
          <a:srcRect l="13206" r="13206"/>
          <a:stretch>
            <a:fillRect/>
          </a:stretch>
        </p:blipFill>
        <p:spPr>
          <a:xfrm>
            <a:off x="4460462" y="1791388"/>
            <a:ext cx="4088322" cy="4166813"/>
          </a:xfrm>
          <a:prstGeom prst="rect">
            <a:avLst/>
          </a:prstGeom>
        </p:spPr>
      </p:pic>
      <p:sp>
        <p:nvSpPr>
          <p:cNvPr id="6" name="Rectângulo 5"/>
          <p:cNvSpPr/>
          <p:nvPr/>
        </p:nvSpPr>
        <p:spPr>
          <a:xfrm>
            <a:off x="232924" y="2620362"/>
            <a:ext cx="3528204" cy="2554545"/>
          </a:xfrm>
          <a:prstGeom prst="rect">
            <a:avLst/>
          </a:prstGeom>
        </p:spPr>
        <p:txBody>
          <a:bodyPr wrap="square">
            <a:spAutoFit/>
          </a:bodyPr>
          <a:lstStyle/>
          <a:p>
            <a:pPr algn="r">
              <a:buNone/>
            </a:pPr>
            <a:r>
              <a:rPr lang="en-US" sz="2000" b="1" dirty="0" smtClean="0"/>
              <a:t>O </a:t>
            </a:r>
            <a:r>
              <a:rPr lang="en-US" sz="2000" b="1" dirty="0" err="1" smtClean="0"/>
              <a:t>mistério</a:t>
            </a:r>
            <a:r>
              <a:rPr lang="en-US" sz="2000" b="1" dirty="0" smtClean="0"/>
              <a:t> </a:t>
            </a:r>
            <a:r>
              <a:rPr lang="en-US" sz="2000" b="1" dirty="0" err="1" smtClean="0"/>
              <a:t>está</a:t>
            </a:r>
            <a:r>
              <a:rPr lang="en-US" sz="2000" b="1" dirty="0" smtClean="0"/>
              <a:t> </a:t>
            </a:r>
            <a:r>
              <a:rPr lang="en-US" sz="2000" b="1" dirty="0" err="1" smtClean="0"/>
              <a:t>todo</a:t>
            </a:r>
            <a:endParaRPr lang="en-US" sz="2000" b="1" dirty="0" smtClean="0"/>
          </a:p>
          <a:p>
            <a:pPr algn="r">
              <a:buNone/>
            </a:pPr>
            <a:r>
              <a:rPr lang="en-US" sz="2000" b="1" dirty="0" err="1" smtClean="0"/>
              <a:t>na</a:t>
            </a:r>
            <a:r>
              <a:rPr lang="en-US" sz="2000" b="1" dirty="0" smtClean="0"/>
              <a:t> </a:t>
            </a:r>
            <a:r>
              <a:rPr lang="en-US" sz="2000" b="1" dirty="0" err="1" smtClean="0"/>
              <a:t>infância</a:t>
            </a:r>
            <a:r>
              <a:rPr lang="en-US" sz="2000" b="1" dirty="0" smtClean="0"/>
              <a:t>:</a:t>
            </a:r>
          </a:p>
          <a:p>
            <a:pPr algn="r">
              <a:buNone/>
            </a:pPr>
            <a:endParaRPr lang="en-US" sz="2000" b="1" dirty="0" smtClean="0"/>
          </a:p>
          <a:p>
            <a:pPr algn="r">
              <a:buNone/>
            </a:pPr>
            <a:r>
              <a:rPr lang="en-US" sz="2000" b="1" dirty="0" smtClean="0"/>
              <a:t>é </a:t>
            </a:r>
            <a:r>
              <a:rPr lang="en-US" sz="2000" b="1" dirty="0" err="1" smtClean="0"/>
              <a:t>preciso</a:t>
            </a:r>
            <a:r>
              <a:rPr lang="en-US" sz="2000" b="1" dirty="0" smtClean="0"/>
              <a:t> </a:t>
            </a:r>
            <a:r>
              <a:rPr lang="en-US" sz="2000" b="1" dirty="0" err="1" smtClean="0"/>
              <a:t>que</a:t>
            </a:r>
            <a:r>
              <a:rPr lang="en-US" sz="2000" b="1" dirty="0" smtClean="0"/>
              <a:t> o </a:t>
            </a:r>
            <a:r>
              <a:rPr lang="en-US" sz="2000" b="1" dirty="0" err="1" smtClean="0"/>
              <a:t>homem</a:t>
            </a:r>
            <a:r>
              <a:rPr lang="en-US" sz="2000" b="1" dirty="0" smtClean="0"/>
              <a:t> </a:t>
            </a:r>
            <a:r>
              <a:rPr lang="en-US" sz="2000" b="1" dirty="0" err="1" smtClean="0"/>
              <a:t>siga</a:t>
            </a:r>
            <a:endParaRPr lang="en-US" sz="2000" b="1" dirty="0" smtClean="0"/>
          </a:p>
          <a:p>
            <a:pPr algn="r">
              <a:buNone/>
            </a:pPr>
            <a:r>
              <a:rPr lang="en-US" sz="2000" b="1" dirty="0" smtClean="0"/>
              <a:t>o </a:t>
            </a:r>
            <a:r>
              <a:rPr lang="en-US" sz="2000" b="1" dirty="0" err="1" smtClean="0"/>
              <a:t>que</a:t>
            </a:r>
            <a:r>
              <a:rPr lang="en-US" sz="2000" b="1" dirty="0" smtClean="0"/>
              <a:t> </a:t>
            </a:r>
            <a:r>
              <a:rPr lang="en-US" sz="2000" b="1" dirty="0" err="1" smtClean="0"/>
              <a:t>há</a:t>
            </a:r>
            <a:r>
              <a:rPr lang="en-US" sz="2000" b="1" dirty="0" smtClean="0"/>
              <a:t> de </a:t>
            </a:r>
            <a:r>
              <a:rPr lang="en-US" sz="2000" b="1" dirty="0" err="1" smtClean="0"/>
              <a:t>mais</a:t>
            </a:r>
            <a:r>
              <a:rPr lang="en-US" sz="2000" b="1" dirty="0" smtClean="0"/>
              <a:t> </a:t>
            </a:r>
            <a:r>
              <a:rPr lang="en-US" sz="2000" b="1" dirty="0" err="1" smtClean="0"/>
              <a:t>luminoso</a:t>
            </a:r>
            <a:endParaRPr lang="en-US" sz="2000" b="1" dirty="0" smtClean="0"/>
          </a:p>
          <a:p>
            <a:pPr algn="r">
              <a:buNone/>
            </a:pPr>
            <a:r>
              <a:rPr lang="en-US" sz="2000" b="1" dirty="0" smtClean="0"/>
              <a:t>à </a:t>
            </a:r>
            <a:r>
              <a:rPr lang="en-US" sz="2000" b="1" dirty="0" err="1" smtClean="0"/>
              <a:t>maneira</a:t>
            </a:r>
            <a:r>
              <a:rPr lang="en-US" sz="2000" b="1" dirty="0" smtClean="0"/>
              <a:t> </a:t>
            </a:r>
            <a:r>
              <a:rPr lang="en-US" sz="2000" b="1" dirty="0" err="1" smtClean="0"/>
              <a:t>da</a:t>
            </a:r>
            <a:r>
              <a:rPr lang="en-US" sz="2000" b="1" dirty="0" smtClean="0"/>
              <a:t> </a:t>
            </a:r>
            <a:r>
              <a:rPr lang="en-US" sz="2000" b="1" dirty="0" err="1" smtClean="0"/>
              <a:t>criança</a:t>
            </a:r>
            <a:r>
              <a:rPr lang="en-US" sz="2000" b="1" dirty="0" smtClean="0"/>
              <a:t> </a:t>
            </a:r>
            <a:r>
              <a:rPr lang="en-US" sz="2000" b="1" dirty="0" err="1" smtClean="0"/>
              <a:t>futura</a:t>
            </a:r>
            <a:endParaRPr lang="en-US" sz="2000" b="1" dirty="0" smtClean="0"/>
          </a:p>
          <a:p>
            <a:pPr algn="r">
              <a:buNone/>
            </a:pPr>
            <a:endParaRPr lang="en-US" sz="2000" b="1" dirty="0" smtClean="0"/>
          </a:p>
          <a:p>
            <a:pPr algn="r">
              <a:buNone/>
            </a:pPr>
            <a:r>
              <a:rPr lang="en-US" sz="1600" b="1" dirty="0" smtClean="0"/>
              <a:t>(José </a:t>
            </a:r>
            <a:r>
              <a:rPr lang="en-US" sz="1600" b="1" dirty="0" err="1" smtClean="0"/>
              <a:t>Tolentino</a:t>
            </a:r>
            <a:r>
              <a:rPr lang="en-US" sz="1600" b="1" dirty="0" smtClean="0"/>
              <a:t> de </a:t>
            </a:r>
            <a:r>
              <a:rPr lang="en-US" sz="1600" b="1" dirty="0" err="1" smtClean="0"/>
              <a:t>Mendonça</a:t>
            </a:r>
            <a:r>
              <a:rPr lang="en-US" sz="1600" b="1" dirty="0" smtClean="0"/>
              <a:t>)</a:t>
            </a:r>
            <a:endParaRPr lang="pt-PT" sz="1600" b="1" dirty="0"/>
          </a:p>
        </p:txBody>
      </p:sp>
      <p:pic>
        <p:nvPicPr>
          <p:cNvPr id="7" name="audio.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9638581" y="6553200"/>
            <a:ext cx="304800" cy="304800"/>
          </a:xfrm>
          <a:prstGeom prst="rect">
            <a:avLst/>
          </a:prstGeom>
        </p:spPr>
      </p:pic>
    </p:spTree>
    <p:extLst>
      <p:ext uri="{BB962C8B-B14F-4D97-AF65-F5344CB8AC3E}">
        <p14:creationId xmlns:p14="http://schemas.microsoft.com/office/powerpoint/2010/main" val="3009807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3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Educadoras</a:t>
            </a:r>
            <a:r>
              <a:rPr lang="en-US" dirty="0" smtClean="0"/>
              <a:t>/</a:t>
            </a:r>
            <a:r>
              <a:rPr lang="en-US" dirty="0" err="1" smtClean="0"/>
              <a:t>es</a:t>
            </a:r>
            <a:r>
              <a:rPr lang="en-US" dirty="0" smtClean="0"/>
              <a:t> de </a:t>
            </a:r>
            <a:r>
              <a:rPr lang="en-US" dirty="0" err="1" smtClean="0"/>
              <a:t>infância</a:t>
            </a:r>
            <a:endParaRPr lang="en-US" dirty="0"/>
          </a:p>
        </p:txBody>
      </p:sp>
      <p:sp>
        <p:nvSpPr>
          <p:cNvPr id="3" name="Content Placeholder 2"/>
          <p:cNvSpPr>
            <a:spLocks noGrp="1"/>
          </p:cNvSpPr>
          <p:nvPr>
            <p:ph idx="1"/>
          </p:nvPr>
        </p:nvSpPr>
        <p:spPr/>
        <p:txBody>
          <a:bodyPr>
            <a:normAutofit/>
          </a:bodyPr>
          <a:lstStyle/>
          <a:p>
            <a:r>
              <a:rPr lang="pt-PT" sz="2800" dirty="0"/>
              <a:t>Encaramos ainda o trabalho dos profissionais da infância – no contexto português temos mantido a terminologia </a:t>
            </a:r>
            <a:r>
              <a:rPr lang="pt-PT" sz="2800" i="1" dirty="0"/>
              <a:t>educadoras/</a:t>
            </a:r>
            <a:r>
              <a:rPr lang="pt-PT" sz="2800" i="1" dirty="0" err="1"/>
              <a:t>es</a:t>
            </a:r>
            <a:r>
              <a:rPr lang="pt-PT" sz="2800" i="1" dirty="0"/>
              <a:t> de infância</a:t>
            </a:r>
            <a:r>
              <a:rPr lang="pt-PT" sz="2800" dirty="0"/>
              <a:t> para demarcar o seu trabalho de uma </a:t>
            </a:r>
            <a:r>
              <a:rPr lang="pt-PT" sz="2800" i="1" dirty="0"/>
              <a:t>escolarização precoce</a:t>
            </a:r>
            <a:r>
              <a:rPr lang="pt-PT" sz="2800" dirty="0"/>
              <a:t> das crianças - , não apenas como uma ação sobre e com as crianças, mas como uma ação sobre e com os adultos. </a:t>
            </a:r>
            <a:endParaRPr lang="en-US" sz="2800" dirty="0"/>
          </a:p>
        </p:txBody>
      </p:sp>
    </p:spTree>
    <p:extLst>
      <p:ext uri="{BB962C8B-B14F-4D97-AF65-F5344CB8AC3E}">
        <p14:creationId xmlns:p14="http://schemas.microsoft.com/office/powerpoint/2010/main" val="26411975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Origens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pt-PT" dirty="0"/>
              <a:t>Os serviços de proteção à infância têm uma longa história em Portugal. Foram prioritariamente orientados pelos princípios da caridade cristã</a:t>
            </a:r>
            <a:r>
              <a:rPr lang="pt-PT" b="1" dirty="0"/>
              <a:t> </a:t>
            </a:r>
            <a:r>
              <a:rPr lang="pt-PT" dirty="0"/>
              <a:t>podendo, segundo alguns autores (Ferreira Gomes, 1977; Bairrão e Vasconcelos, 1997), remontar aos séculos XV e XVI  com a criação das Misericórdias que, entre outros serviços sociais, protegiam as crianças pequenas, os órfãos, os enfermos e os </a:t>
            </a:r>
            <a:r>
              <a:rPr lang="pt-PT" dirty="0" smtClean="0"/>
              <a:t>presos</a:t>
            </a:r>
          </a:p>
          <a:p>
            <a:r>
              <a:rPr lang="pt-PT" dirty="0" smtClean="0"/>
              <a:t>. </a:t>
            </a:r>
            <a:r>
              <a:rPr lang="pt-PT" dirty="0"/>
              <a:t>A componente assistencial, com larga tradição no desenvolvimento deste nível educativo (0 aos 6), esteve sistematicamente associada ao combate à pobreza e prevalece ainda hoje, com uma especial incidência numa parte das Instituições Privadas de Solidariedade Social (IPSS), financiadas pelas políticas sociais dos diferentes governos</a:t>
            </a:r>
            <a:r>
              <a:rPr lang="pt-PT" dirty="0" smtClean="0"/>
              <a:t>.</a:t>
            </a:r>
          </a:p>
          <a:p>
            <a:r>
              <a:rPr lang="pt-PT" dirty="0" smtClean="0"/>
              <a:t>Em1889</a:t>
            </a:r>
            <a:r>
              <a:rPr lang="pt-PT" dirty="0"/>
              <a:t>, durante a monarquia liberal, é criado o primeiro </a:t>
            </a:r>
            <a:r>
              <a:rPr lang="pt-PT" i="1" dirty="0"/>
              <a:t>jardim de infância,</a:t>
            </a:r>
            <a:r>
              <a:rPr lang="pt-PT" dirty="0"/>
              <a:t> enquanto estrutura claramente orientada para a educação das crianças dos 3 aos 6 anos de idade.</a:t>
            </a:r>
          </a:p>
          <a:p>
            <a:endParaRPr lang="en-US" dirty="0"/>
          </a:p>
        </p:txBody>
      </p:sp>
    </p:spTree>
    <p:extLst>
      <p:ext uri="{BB962C8B-B14F-4D97-AF65-F5344CB8AC3E}">
        <p14:creationId xmlns:p14="http://schemas.microsoft.com/office/powerpoint/2010/main" val="29309251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Revisitando</a:t>
            </a:r>
            <a:r>
              <a:rPr lang="en-US" dirty="0" smtClean="0"/>
              <a:t> </a:t>
            </a:r>
            <a:r>
              <a:rPr lang="en-US" dirty="0" err="1" smtClean="0"/>
              <a:t>terminologias</a:t>
            </a:r>
            <a:r>
              <a:rPr lang="en-US" dirty="0" smtClean="0"/>
              <a:t>...</a:t>
            </a:r>
            <a:endParaRPr lang="en-US" dirty="0"/>
          </a:p>
        </p:txBody>
      </p:sp>
      <p:sp>
        <p:nvSpPr>
          <p:cNvPr id="3" name="Content Placeholder 2"/>
          <p:cNvSpPr>
            <a:spLocks noGrp="1"/>
          </p:cNvSpPr>
          <p:nvPr>
            <p:ph idx="1"/>
          </p:nvPr>
        </p:nvSpPr>
        <p:spPr/>
        <p:txBody>
          <a:bodyPr>
            <a:noAutofit/>
          </a:bodyPr>
          <a:lstStyle/>
          <a:p>
            <a:pPr algn="just"/>
            <a:r>
              <a:rPr lang="pt-PT" sz="2400" dirty="0"/>
              <a:t>À medida que formos fazendo uma breve resenha histórica, detendo-nos especificamente nas políticas do pós-25 de Abril de 1974, debruçar-nos-emos sobre as diferentes terminologias utilizadas para nomear e descrever os serviços públicos destinados à educação e proteção da a infância. </a:t>
            </a:r>
            <a:r>
              <a:rPr lang="pt-PT" sz="2400" dirty="0" smtClean="0"/>
              <a:t>Estas </a:t>
            </a:r>
            <a:r>
              <a:rPr lang="pt-PT" sz="2400" dirty="0"/>
              <a:t>diferentes e por vezes opostas terminologias indicam alguma “intencionalidade” na concepção subjacente à orientação destes serviços e aos seus objetivos, permitindo entender a razão porque hoje preferimos utilizar o termo amplo de “educação de infância”. </a:t>
            </a:r>
            <a:endParaRPr lang="en-US" sz="2400" dirty="0"/>
          </a:p>
        </p:txBody>
      </p:sp>
    </p:spTree>
    <p:extLst>
      <p:ext uri="{BB962C8B-B14F-4D97-AF65-F5344CB8AC3E}">
        <p14:creationId xmlns:p14="http://schemas.microsoft.com/office/powerpoint/2010/main" val="36391195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b="1" i="1" dirty="0"/>
              <a:t>Asilos de Educação</a:t>
            </a:r>
            <a:r>
              <a:rPr lang="pt-PT" dirty="0"/>
              <a:t/>
            </a:r>
            <a:br>
              <a:rPr lang="pt-PT" dirty="0"/>
            </a:br>
            <a:endParaRPr lang="en-US" dirty="0"/>
          </a:p>
        </p:txBody>
      </p:sp>
      <p:sp>
        <p:nvSpPr>
          <p:cNvPr id="3" name="Content Placeholder 2"/>
          <p:cNvSpPr>
            <a:spLocks noGrp="1"/>
          </p:cNvSpPr>
          <p:nvPr>
            <p:ph idx="1"/>
          </p:nvPr>
        </p:nvSpPr>
        <p:spPr/>
        <p:txBody>
          <a:bodyPr>
            <a:normAutofit fontScale="85000" lnSpcReduction="10000"/>
          </a:bodyPr>
          <a:lstStyle/>
          <a:p>
            <a:r>
              <a:rPr lang="pt-PT" dirty="0" smtClean="0"/>
              <a:t>Na Monarquia</a:t>
            </a:r>
            <a:r>
              <a:rPr lang="pt-PT" dirty="0"/>
              <a:t>, as primeiras instituições destinadas a crianças até aos 6 anos eram de iniciativa privada e tinham preocupações de carácter asilar, circunscrevendo-se às grandes cidades, sendo destinadas a crianças de classes sociais mais vulneráveis</a:t>
            </a:r>
            <a:r>
              <a:rPr lang="pt-PT" dirty="0" smtClean="0"/>
              <a:t>.</a:t>
            </a:r>
          </a:p>
          <a:p>
            <a:r>
              <a:rPr lang="pt-PT" dirty="0" smtClean="0"/>
              <a:t> No reinado </a:t>
            </a:r>
            <a:r>
              <a:rPr lang="pt-PT" dirty="0"/>
              <a:t>de D. Pedro IV </a:t>
            </a:r>
            <a:r>
              <a:rPr lang="pt-PT" dirty="0" smtClean="0"/>
              <a:t>constituiu-se </a:t>
            </a:r>
            <a:r>
              <a:rPr lang="pt-PT" dirty="0"/>
              <a:t>a </a:t>
            </a:r>
            <a:r>
              <a:rPr lang="pt-PT" i="1" dirty="0"/>
              <a:t>Sociedade das Casas de Asilo da Infância Desvalida</a:t>
            </a:r>
            <a:r>
              <a:rPr lang="pt-PT" dirty="0"/>
              <a:t> </a:t>
            </a:r>
            <a:r>
              <a:rPr lang="pt-PT" dirty="0" smtClean="0"/>
              <a:t>"destinadas </a:t>
            </a:r>
            <a:r>
              <a:rPr lang="pt-PT" dirty="0"/>
              <a:t>a crianças de ambos os </a:t>
            </a:r>
            <a:r>
              <a:rPr lang="pt-PT" dirty="0" smtClean="0"/>
              <a:t>sexos". </a:t>
            </a:r>
          </a:p>
          <a:p>
            <a:r>
              <a:rPr lang="pt-PT" dirty="0" smtClean="0"/>
              <a:t>Em </a:t>
            </a:r>
            <a:r>
              <a:rPr lang="pt-PT" dirty="0"/>
              <a:t>plena monarquia liberal, a Carta de Lei nº 1106 de 1880 indicava que as assembleias gerais distritais e os municípios deviam promover a criação de “asilos de educação como auxiliares  da escola primária para acolher crianças dos 3 aos 6 anos”. A preocupação com o desempenho das crianças na escola elementar conduz à finalidade, para os referidos </a:t>
            </a:r>
            <a:r>
              <a:rPr lang="pt-PT" i="1" dirty="0"/>
              <a:t>asilos,</a:t>
            </a:r>
            <a:r>
              <a:rPr lang="pt-PT" dirty="0"/>
              <a:t> de oferecer “planos educativos estruturados e consequentes” (Magalhães 1997, p. 21) dando origem a uma “meta-escolarização da educação de infância” que tendeu para a redução da ação educacional a uma propedêutica escolar” (ibid.). </a:t>
            </a:r>
          </a:p>
          <a:p>
            <a:endParaRPr lang="en-US" dirty="0"/>
          </a:p>
        </p:txBody>
      </p:sp>
    </p:spTree>
    <p:extLst>
      <p:ext uri="{BB962C8B-B14F-4D97-AF65-F5344CB8AC3E}">
        <p14:creationId xmlns:p14="http://schemas.microsoft.com/office/powerpoint/2010/main" val="15823798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Lição IPL\Pedagogos\froebel-2.jpeg"/>
          <p:cNvPicPr>
            <a:picLocks noChangeAspect="1" noChangeArrowheads="1"/>
          </p:cNvPicPr>
          <p:nvPr/>
        </p:nvPicPr>
        <p:blipFill>
          <a:blip r:embed="rId2"/>
          <a:srcRect/>
          <a:stretch>
            <a:fillRect/>
          </a:stretch>
        </p:blipFill>
        <p:spPr bwMode="auto">
          <a:xfrm>
            <a:off x="2132125" y="241541"/>
            <a:ext cx="4665490" cy="6350250"/>
          </a:xfrm>
          <a:prstGeom prst="rect">
            <a:avLst/>
          </a:prstGeom>
          <a:noFill/>
        </p:spPr>
      </p:pic>
    </p:spTree>
    <p:extLst>
      <p:ext uri="{BB962C8B-B14F-4D97-AF65-F5344CB8AC3E}">
        <p14:creationId xmlns:p14="http://schemas.microsoft.com/office/powerpoint/2010/main" val="742418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539</TotalTime>
  <Words>4446</Words>
  <Application>Microsoft Macintosh PowerPoint</Application>
  <PresentationFormat>On-screen Show (4:3)</PresentationFormat>
  <Paragraphs>136</Paragraphs>
  <Slides>44</Slides>
  <Notes>0</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Urban Pop</vt:lpstr>
      <vt:lpstr>Percursos da Educação Pré-Escolar em Portugal: recuperar a memória</vt:lpstr>
      <vt:lpstr>PowerPoint Presentation</vt:lpstr>
      <vt:lpstr>PowerPoint Presentation</vt:lpstr>
      <vt:lpstr>Papel estratégico da Educação de Infância</vt:lpstr>
      <vt:lpstr>Educadoras/es de infância</vt:lpstr>
      <vt:lpstr>Origens....</vt:lpstr>
      <vt:lpstr>Revisitando terminologias...</vt:lpstr>
      <vt:lpstr>Asilos de Educação </vt:lpstr>
      <vt:lpstr>PowerPoint Presentation</vt:lpstr>
      <vt:lpstr>Jardins e jardineiras </vt:lpstr>
      <vt:lpstr>PowerPoint Presentation</vt:lpstr>
      <vt:lpstr>Jardins-Escola    </vt:lpstr>
      <vt:lpstr>Escolas para a “Educação e Ensino das Classes Infantis”   </vt:lpstr>
      <vt:lpstr>Escolas Infantis</vt:lpstr>
      <vt:lpstr>PowerPoint Presentation</vt:lpstr>
      <vt:lpstr>Regulamento das Escolas Infantis</vt:lpstr>
      <vt:lpstr>A Escola Infantil e o ideário republicano </vt:lpstr>
      <vt:lpstr>A Escola Infantil e o ideário republicano (cont.) </vt:lpstr>
      <vt:lpstr>PowerPoint Presentation</vt:lpstr>
      <vt:lpstr>Classes Preparatórias e Secções Infantis </vt:lpstr>
      <vt:lpstr>Estado Novo e bloqueio às políticas públicas  </vt:lpstr>
      <vt:lpstr>Classes Infantis e Classes Pré-primárias </vt:lpstr>
      <vt:lpstr>Centros de Bem-Estar Infantil</vt:lpstr>
      <vt:lpstr>Ensino Pré-Escolar público </vt:lpstr>
      <vt:lpstr> Educação Pré-escolar: Uma conquista de Abril    </vt:lpstr>
      <vt:lpstr>Período Revolucionário</vt:lpstr>
      <vt:lpstr>Educação Pré-Escolar Pública </vt:lpstr>
      <vt:lpstr>Uma rede nacional de  jardins de infância</vt:lpstr>
      <vt:lpstr>estatuto dos jardins de infância</vt:lpstr>
      <vt:lpstr>PowerPoint Presentation</vt:lpstr>
      <vt:lpstr>Educadoras/es de Infância</vt:lpstr>
      <vt:lpstr>PowerPoint Presentation</vt:lpstr>
      <vt:lpstr>Estabelecimentos de Educação Pré-Escolar  </vt:lpstr>
      <vt:lpstr>Parecer nº1/94  A Educação Pré-Escolar em Portugal </vt:lpstr>
      <vt:lpstr>Pré-Escolar como primeira etapa da Educação Básica </vt:lpstr>
      <vt:lpstr>Lei-Quadro da Educação  Pré-Escolar</vt:lpstr>
      <vt:lpstr>PowerPoint Presentation</vt:lpstr>
      <vt:lpstr>Orientações Curriculares para a Educação Pré-Escolar </vt:lpstr>
      <vt:lpstr>PowerPoint Presentation</vt:lpstr>
      <vt:lpstr>Recomendação nº 3/2011 sobre A Educação dos Zero aos Três anos,  </vt:lpstr>
      <vt:lpstr>Educação de Infância e  Estabelecimentos de educação de infância</vt:lpstr>
      <vt:lpstr>PowerPoint Presentation</vt:lpstr>
      <vt:lpstr>Um novo conceito:  Espaços das Crianças </vt:lpstr>
      <vt:lpstr>Um poema final…</vt:lpstr>
    </vt:vector>
  </TitlesOfParts>
  <Company>ESELx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"Percurso da Educação Pré-Escolar em Portugal: recuperar a memória"</dc:title>
  <dc:creator>Teresa Vasconcelos</dc:creator>
  <cp:lastModifiedBy>Teresa Vasconcelos</cp:lastModifiedBy>
  <cp:revision>24</cp:revision>
  <dcterms:created xsi:type="dcterms:W3CDTF">2014-12-29T12:48:32Z</dcterms:created>
  <dcterms:modified xsi:type="dcterms:W3CDTF">2015-01-10T08:33:43Z</dcterms:modified>
</cp:coreProperties>
</file>