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65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696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94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945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243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556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014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559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234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98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294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896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DCB9D-4D23-4B48-A5DE-13B2807E198D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1A283-7C9C-EF48-BA2F-F36F9E83C8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334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-ilibrary.org/education/education-at-a-glance_1999148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DESPESA PÚBLICA ANUAL POR ESTUDANTE NO ENSINO SUPERIOR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Departamento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smtClean="0"/>
              <a:t>Ensino Superior e </a:t>
            </a:r>
            <a:r>
              <a:rPr lang="en-US" dirty="0" err="1" smtClean="0"/>
              <a:t>Investigação</a:t>
            </a:r>
            <a:endParaRPr lang="en-US" dirty="0" smtClean="0"/>
          </a:p>
          <a:p>
            <a:r>
              <a:rPr lang="en-US" dirty="0" smtClean="0"/>
              <a:t>FENPROF 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Novembro</a:t>
            </a:r>
            <a:r>
              <a:rPr lang="en-US" dirty="0" smtClean="0"/>
              <a:t> 2013)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700" y="2705100"/>
            <a:ext cx="1231900" cy="1435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700" y="2705100"/>
            <a:ext cx="1231900" cy="1435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700" y="2705100"/>
            <a:ext cx="1231900" cy="1435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5111" y="292114"/>
            <a:ext cx="1219200" cy="1422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1636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DESPESA ANUAL POR ESTUDANTE EM EDUCAÇÃO SUPERIOR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065" y="1417320"/>
            <a:ext cx="6790055" cy="54406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541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PORTUGAL E A EUROPA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>
              <a:lnSpc>
                <a:spcPct val="90000"/>
              </a:lnSpc>
            </a:pP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13" y="1326103"/>
            <a:ext cx="6790055" cy="54406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517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CONCLUSÕES-1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PT" sz="1700" dirty="0" smtClean="0"/>
              <a:t>Apesar do esforço realizado por Portugal, a distância para a média da OCDE mantém-se.</a:t>
            </a:r>
          </a:p>
          <a:p>
            <a:pPr>
              <a:spcBef>
                <a:spcPts val="0"/>
              </a:spcBef>
            </a:pPr>
            <a:endParaRPr lang="pt-PT" sz="1700" dirty="0" smtClean="0"/>
          </a:p>
          <a:p>
            <a:pPr>
              <a:spcBef>
                <a:spcPts val="0"/>
              </a:spcBef>
            </a:pPr>
            <a:r>
              <a:rPr lang="pt-PT" sz="1700" dirty="0" smtClean="0"/>
              <a:t>A Espanha, partindo da mesma situação inicial conseguiu eliminar a distância da média da OCDE.</a:t>
            </a:r>
          </a:p>
          <a:p>
            <a:pPr>
              <a:spcBef>
                <a:spcPts val="0"/>
              </a:spcBef>
            </a:pPr>
            <a:endParaRPr lang="pt-PT" sz="1700" dirty="0" smtClean="0"/>
          </a:p>
          <a:p>
            <a:pPr>
              <a:spcBef>
                <a:spcPts val="0"/>
              </a:spcBef>
            </a:pPr>
            <a:r>
              <a:rPr lang="pt-PT" sz="1700" dirty="0" smtClean="0"/>
              <a:t>Os cortes realizados desde 2011 ainda não estão refletidos no gráfico.</a:t>
            </a:r>
          </a:p>
          <a:p>
            <a:pPr>
              <a:spcBef>
                <a:spcPts val="0"/>
              </a:spcBef>
            </a:pPr>
            <a:endParaRPr lang="pt-PT" sz="1700" dirty="0" smtClean="0"/>
          </a:p>
          <a:p>
            <a:pPr>
              <a:spcBef>
                <a:spcPts val="0"/>
              </a:spcBef>
            </a:pPr>
            <a:r>
              <a:rPr lang="pt-PT" sz="1700" dirty="0" smtClean="0"/>
              <a:t>A manter-se esta evolução, Portugal ficará ainda mais distante dos seus parceiros europeus.</a:t>
            </a:r>
          </a:p>
          <a:p>
            <a:pPr>
              <a:spcBef>
                <a:spcPts val="0"/>
              </a:spcBef>
            </a:pPr>
            <a:endParaRPr lang="pt-PT" sz="1700" dirty="0" smtClean="0"/>
          </a:p>
          <a:p>
            <a:pPr>
              <a:spcBef>
                <a:spcPts val="0"/>
              </a:spcBef>
            </a:pPr>
            <a:r>
              <a:rPr lang="pt-PT" sz="1700" dirty="0" smtClean="0"/>
              <a:t>Défice de qualificação da população vai-se agravar</a:t>
            </a:r>
            <a:endParaRPr lang="pt-PT" sz="17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62182713"/>
              </p:ext>
            </p:extLst>
          </p:nvPr>
        </p:nvGraphicFramePr>
        <p:xfrm>
          <a:off x="857626" y="4760752"/>
          <a:ext cx="7529225" cy="1802772"/>
        </p:xfrm>
        <a:graphic>
          <a:graphicData uri="http://schemas.openxmlformats.org/presentationml/2006/ole">
            <p:oleObj spid="_x0000_s2052" name="Document" r:id="rId3" imgW="5410001" imgH="1295352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8349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CONCLUSÕES-2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sz="2000" dirty="0"/>
              <a:t>Na Europa a 21, só 4 países cobram propinas acima dos 1200 USD: Portugal, Itália, Holanda e Reino Unido (anos de 2010 e 2011) (</a:t>
            </a:r>
            <a:r>
              <a:rPr lang="pt-PT" sz="2000" dirty="0" err="1"/>
              <a:t>Education</a:t>
            </a:r>
            <a:r>
              <a:rPr lang="pt-PT" sz="2000" dirty="0"/>
              <a:t> </a:t>
            </a:r>
            <a:r>
              <a:rPr lang="pt-PT" sz="2000" dirty="0" err="1"/>
              <a:t>at</a:t>
            </a:r>
            <a:r>
              <a:rPr lang="pt-PT" sz="2000" dirty="0"/>
              <a:t> </a:t>
            </a:r>
            <a:r>
              <a:rPr lang="pt-PT" sz="2000" dirty="0" err="1"/>
              <a:t>Glance</a:t>
            </a:r>
            <a:r>
              <a:rPr lang="pt-PT" sz="2000" dirty="0"/>
              <a:t> 2012, 2013</a:t>
            </a:r>
            <a:r>
              <a:rPr lang="pt-PT" sz="2000" dirty="0" smtClean="0"/>
              <a:t>).</a:t>
            </a:r>
            <a:endParaRPr lang="pt-PT" sz="2000" dirty="0"/>
          </a:p>
          <a:p>
            <a:endParaRPr lang="pt-PT" sz="2000" dirty="0"/>
          </a:p>
          <a:p>
            <a:r>
              <a:rPr lang="pt-PT" sz="2000" dirty="0"/>
              <a:t>Portugal é um dos países mais desiguais no acesso à educação superior: a proporção de alunos (20-34 anos) cujos pais têm níveis educacionais elevados é 29,5% e a proporção de pais com níveis educacionais elevados na população geral é 9,0% , o que significa que os filhos destes pais têm 3,3 mais chances de estarem no sistema de ensino superior; num sistema igualitário esse valor devia ser 1</a:t>
            </a:r>
            <a:r>
              <a:rPr lang="pt-PT" sz="2000" dirty="0" smtClean="0"/>
              <a:t>.</a:t>
            </a:r>
          </a:p>
          <a:p>
            <a:endParaRPr lang="pt-PT" sz="2000" dirty="0"/>
          </a:p>
          <a:p>
            <a:r>
              <a:rPr lang="pt-PT" sz="2000" dirty="0" smtClean="0"/>
              <a:t>O acesso à ação social escolar está mais dificultado e o abandono por dificuldades económicas é cada vez mais visível.</a:t>
            </a:r>
          </a:p>
          <a:p>
            <a:endParaRPr lang="pt-PT" sz="2000" dirty="0" smtClean="0"/>
          </a:p>
          <a:p>
            <a:r>
              <a:rPr lang="pt-PT" sz="2000" dirty="0" smtClean="0"/>
              <a:t>O ensino superior não é só um benefício para o próprio beneficiário mas também para toda a sociedade.</a:t>
            </a:r>
          </a:p>
          <a:p>
            <a:endParaRPr lang="pt-PT" sz="2000" dirty="0" smtClean="0"/>
          </a:p>
          <a:p>
            <a:r>
              <a:rPr lang="pt-PT" sz="2000" dirty="0" smtClean="0"/>
              <a:t>Por isso, se torna imperativo a defesa do </a:t>
            </a:r>
            <a:r>
              <a:rPr lang="pt-PT" sz="2000" b="1" dirty="0" smtClean="0"/>
              <a:t>ensino superior público de todos e para todos</a:t>
            </a:r>
            <a:r>
              <a:rPr lang="pt-PT" sz="2000" dirty="0" smtClean="0"/>
              <a:t>.</a:t>
            </a:r>
            <a:endParaRPr lang="pt-PT" sz="2000" dirty="0"/>
          </a:p>
        </p:txBody>
      </p:sp>
    </p:spTree>
    <p:extLst>
      <p:ext uri="{BB962C8B-B14F-4D97-AF65-F5344CB8AC3E}">
        <p14:creationId xmlns="" xmlns:p14="http://schemas.microsoft.com/office/powerpoint/2010/main" val="101261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REFERÊNCIAS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Fonte</a:t>
            </a:r>
            <a:r>
              <a:rPr lang="en-US" sz="1600" dirty="0"/>
              <a:t>: Education at Glance (2002-2013), OCDE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>
                <a:hlinkClick r:id="rId2"/>
              </a:rPr>
              <a:t>http://www.oecd-ilibrary.org/education/education-at-a-</a:t>
            </a:r>
            <a:r>
              <a:rPr lang="en-US" sz="1600" dirty="0" smtClean="0">
                <a:hlinkClick r:id="rId2"/>
              </a:rPr>
              <a:t>glance_19991487</a:t>
            </a:r>
            <a:endParaRPr lang="en-US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pt-PT" sz="1600" dirty="0"/>
              <a:t>Fonte: </a:t>
            </a:r>
            <a:r>
              <a:rPr lang="pt-PT" sz="1600" dirty="0" err="1"/>
              <a:t>Education</a:t>
            </a:r>
            <a:r>
              <a:rPr lang="pt-PT" sz="1600" dirty="0"/>
              <a:t> </a:t>
            </a:r>
            <a:r>
              <a:rPr lang="pt-PT" sz="1600" dirty="0" err="1"/>
              <a:t>at</a:t>
            </a:r>
            <a:r>
              <a:rPr lang="pt-PT" sz="1600" dirty="0"/>
              <a:t> </a:t>
            </a:r>
            <a:r>
              <a:rPr lang="pt-PT" sz="1600" dirty="0" err="1"/>
              <a:t>Glance</a:t>
            </a:r>
            <a:r>
              <a:rPr lang="pt-PT" sz="1600" dirty="0"/>
              <a:t> (2013), OCDE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pt-PT" sz="1600" dirty="0"/>
              <a:t>EU-inclui 18 países UE; excluídos Islândia, Noruega e </a:t>
            </a:r>
            <a:r>
              <a:rPr lang="pt-PT" sz="1600" dirty="0" smtClean="0"/>
              <a:t>Suíça</a:t>
            </a:r>
            <a:endParaRPr 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30816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303</Words>
  <Application>Microsoft Office PowerPoint</Application>
  <PresentationFormat>Apresentação no Ecrã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8" baseType="lpstr">
      <vt:lpstr>Office Theme</vt:lpstr>
      <vt:lpstr>Document</vt:lpstr>
      <vt:lpstr>DESPESA PÚBLICA ANUAL POR ESTUDANTE NO ENSINO SUPERIOR</vt:lpstr>
      <vt:lpstr>DESPESA ANUAL POR ESTUDANTE EM EDUCAÇÃO SUPERIOR</vt:lpstr>
      <vt:lpstr>PORTUGAL E A EUROPA</vt:lpstr>
      <vt:lpstr>CONCLUSÕES-1</vt:lpstr>
      <vt:lpstr>CONCLUSÕES-2</vt:lpstr>
      <vt:lpstr>REFERÊNCIAS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GASTO ANNUAL POR ESTUDANTE EM EDUCAÇÃO SUPERIOR</dc:title>
  <dc:creator>Pedro Oliveira</dc:creator>
  <cp:lastModifiedBy>Ines</cp:lastModifiedBy>
  <cp:revision>30</cp:revision>
  <dcterms:created xsi:type="dcterms:W3CDTF">2013-11-02T18:54:13Z</dcterms:created>
  <dcterms:modified xsi:type="dcterms:W3CDTF">2013-11-14T14:46:08Z</dcterms:modified>
</cp:coreProperties>
</file>