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31BED-C56C-4500-AA42-45F88D631CEC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BB7AC-FB45-442F-AF0D-11E94DC4D7A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B7AC-FB45-442F-AF0D-11E94DC4D7A0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B7AC-FB45-442F-AF0D-11E94DC4D7A0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B7AC-FB45-442F-AF0D-11E94DC4D7A0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B7AC-FB45-442F-AF0D-11E94DC4D7A0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B7AC-FB45-442F-AF0D-11E94DC4D7A0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22F18-AB4C-4632-A483-1E70E7B4E1CF}" type="datetimeFigureOut">
              <a:rPr lang="pt-PT" smtClean="0"/>
              <a:pPr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ED2AA-1BAC-4CB0-B567-0D5ED472716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PT" sz="3600" b="1" dirty="0"/>
              <a:t>Educação profissional em Portugal e na Europa</a:t>
            </a:r>
            <a:br>
              <a:rPr lang="pt-PT" sz="3600" b="1" dirty="0"/>
            </a:br>
            <a:r>
              <a:rPr lang="pt-PT" sz="3600" b="1" dirty="0" smtClean="0"/>
              <a:t>diversidade </a:t>
            </a:r>
            <a:r>
              <a:rPr lang="pt-PT" sz="3600" b="1" dirty="0"/>
              <a:t>de sistemas e modelos</a:t>
            </a:r>
            <a:endParaRPr lang="pt-PT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PT" sz="2400" dirty="0" smtClean="0"/>
          </a:p>
          <a:p>
            <a:r>
              <a:rPr lang="pt-PT" sz="2400" dirty="0" smtClean="0"/>
              <a:t>Natália Alves</a:t>
            </a:r>
          </a:p>
          <a:p>
            <a:r>
              <a:rPr lang="pt-PT" sz="2400" dirty="0" smtClean="0"/>
              <a:t>Instituto de Educação da Universidade de Lisboa </a:t>
            </a:r>
            <a:endParaRPr lang="pt-PT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95536" y="404664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SISTEMAS DE ENSINO </a:t>
            </a:r>
            <a:r>
              <a:rPr lang="pt-PT" b="1" dirty="0" smtClean="0"/>
              <a:t>EUROPEUS  -  O </a:t>
            </a:r>
            <a:r>
              <a:rPr lang="pt-PT" b="1" dirty="0"/>
              <a:t>DESAFIO DA IGUALDADE DE OPORTUNIDADES</a:t>
            </a:r>
            <a:endParaRPr lang="pt-P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Tendências de evolução dos sistemas educativos europeus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/>
              <a:t>Década de 70</a:t>
            </a:r>
          </a:p>
          <a:p>
            <a:pPr lvl="1"/>
            <a:r>
              <a:rPr lang="pt-PT" dirty="0" smtClean="0"/>
              <a:t>Unificação do ensino básico</a:t>
            </a:r>
          </a:p>
          <a:p>
            <a:r>
              <a:rPr lang="pt-PT" dirty="0" smtClean="0"/>
              <a:t>Década de 80</a:t>
            </a:r>
          </a:p>
          <a:p>
            <a:pPr lvl="1"/>
            <a:r>
              <a:rPr lang="pt-PT" dirty="0" smtClean="0"/>
              <a:t>Diversificação e especialização do ensino secundário</a:t>
            </a:r>
          </a:p>
          <a:p>
            <a:pPr lvl="1"/>
            <a:r>
              <a:rPr lang="pt-PT" dirty="0" smtClean="0"/>
              <a:t>Introdução de ofertas profissionalizantes no ensino básico</a:t>
            </a:r>
          </a:p>
          <a:p>
            <a:r>
              <a:rPr lang="pt-PT" dirty="0" smtClean="0"/>
              <a:t>Década de 90</a:t>
            </a:r>
          </a:p>
          <a:p>
            <a:pPr lvl="1"/>
            <a:r>
              <a:rPr lang="pt-PT" dirty="0" err="1" smtClean="0"/>
              <a:t>Desespecialização</a:t>
            </a:r>
            <a:r>
              <a:rPr lang="pt-PT" dirty="0" smtClean="0"/>
              <a:t> e integração curricular do ensino secundário</a:t>
            </a:r>
          </a:p>
          <a:p>
            <a:r>
              <a:rPr lang="pt-PT" dirty="0" smtClean="0"/>
              <a:t>Meados de 2000</a:t>
            </a:r>
          </a:p>
          <a:p>
            <a:pPr lvl="1"/>
            <a:r>
              <a:rPr lang="pt-PT" dirty="0" smtClean="0"/>
              <a:t>Integração curricular e especialização do ensino secundário</a:t>
            </a:r>
          </a:p>
          <a:p>
            <a:pPr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Incidência da Diversificação no ensino básico</a:t>
            </a:r>
            <a:endParaRPr lang="pt-PT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Diversificação Precoce  Estrutural Tipo 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Diversificação Precoce Estrutural</a:t>
                      </a:r>
                    </a:p>
                    <a:p>
                      <a:r>
                        <a:rPr lang="pt-PT" dirty="0" smtClean="0"/>
                        <a:t>Tipo</a:t>
                      </a:r>
                      <a:r>
                        <a:rPr lang="pt-PT" baseline="0" dirty="0" smtClean="0"/>
                        <a:t> 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Diversificação</a:t>
                      </a:r>
                    </a:p>
                    <a:p>
                      <a:r>
                        <a:rPr lang="pt-PT" dirty="0" smtClean="0"/>
                        <a:t>Compensatória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Ensino Unificado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Diversificação Institucional</a:t>
                      </a:r>
                      <a:r>
                        <a:rPr lang="pt-PT" baseline="0" dirty="0" smtClean="0"/>
                        <a:t> e curricular</a:t>
                      </a:r>
                      <a:endParaRPr lang="pt-PT" dirty="0" smtClean="0"/>
                    </a:p>
                    <a:p>
                      <a:r>
                        <a:rPr lang="pt-PT" dirty="0" smtClean="0"/>
                        <a:t>10-11 anos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Diversificação curricular e institucional</a:t>
                      </a:r>
                    </a:p>
                    <a:p>
                      <a:r>
                        <a:rPr lang="pt-PT" dirty="0" smtClean="0"/>
                        <a:t>13-14 anos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Diversificação</a:t>
                      </a:r>
                      <a:r>
                        <a:rPr lang="pt-PT" baseline="0" dirty="0" smtClean="0"/>
                        <a:t> curricular para alunos com insucesso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Alemanha e Áustria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Bélgica</a:t>
                      </a:r>
                    </a:p>
                    <a:p>
                      <a:r>
                        <a:rPr lang="pt-PT" dirty="0" smtClean="0"/>
                        <a:t>Estónia</a:t>
                      </a:r>
                    </a:p>
                    <a:p>
                      <a:r>
                        <a:rPr lang="pt-PT" dirty="0" smtClean="0"/>
                        <a:t>Holanda</a:t>
                      </a:r>
                    </a:p>
                    <a:p>
                      <a:r>
                        <a:rPr lang="pt-PT" dirty="0" smtClean="0"/>
                        <a:t>Roménia</a:t>
                      </a:r>
                    </a:p>
                    <a:p>
                      <a:r>
                        <a:rPr lang="pt-PT" dirty="0" smtClean="0"/>
                        <a:t>Itália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Bulgária</a:t>
                      </a:r>
                    </a:p>
                    <a:p>
                      <a:r>
                        <a:rPr lang="pt-PT" dirty="0" smtClean="0"/>
                        <a:t>Portugal</a:t>
                      </a:r>
                    </a:p>
                    <a:p>
                      <a:r>
                        <a:rPr lang="pt-PT" dirty="0" smtClean="0"/>
                        <a:t>República Checa</a:t>
                      </a:r>
                    </a:p>
                    <a:p>
                      <a:r>
                        <a:rPr lang="pt-PT" dirty="0" smtClean="0"/>
                        <a:t>França</a:t>
                      </a:r>
                    </a:p>
                    <a:p>
                      <a:r>
                        <a:rPr lang="pt-PT" dirty="0" smtClean="0"/>
                        <a:t>Hungria</a:t>
                      </a:r>
                    </a:p>
                    <a:p>
                      <a:r>
                        <a:rPr lang="pt-PT" dirty="0" smtClean="0"/>
                        <a:t>Letónia</a:t>
                      </a:r>
                    </a:p>
                    <a:p>
                      <a:r>
                        <a:rPr lang="pt-PT" dirty="0" smtClean="0"/>
                        <a:t>Lituânia</a:t>
                      </a:r>
                    </a:p>
                    <a:p>
                      <a:r>
                        <a:rPr lang="pt-PT" dirty="0" smtClean="0"/>
                        <a:t>Polónia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Chipre, Dinamarca,</a:t>
                      </a:r>
                    </a:p>
                    <a:p>
                      <a:r>
                        <a:rPr lang="pt-PT" dirty="0" smtClean="0"/>
                        <a:t>Eslováquia, Eslovénia, Espanha, Finlândia, Grécia, Islândia, Irlanda,</a:t>
                      </a:r>
                    </a:p>
                    <a:p>
                      <a:r>
                        <a:rPr lang="pt-PT" dirty="0" smtClean="0"/>
                        <a:t>Malta, Noruega, Reino Unido, Suécia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Grau</a:t>
                      </a:r>
                      <a:r>
                        <a:rPr lang="pt-PT" baseline="0" dirty="0" smtClean="0"/>
                        <a:t> de Integração/Diversificação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Modo</a:t>
                      </a:r>
                      <a:r>
                        <a:rPr lang="pt-PT" baseline="0" dirty="0" smtClean="0"/>
                        <a:t> de Integração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Países representativos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Total unificado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Um só tipo de escola e de curso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Estruturalmente integrados e parcialmente integrados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Um só tipo de escola;  cursos com tronco comum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Chipre, Suécia, Noruega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Subestruralmente</a:t>
                      </a:r>
                      <a:r>
                        <a:rPr lang="pt-PT" dirty="0" smtClean="0"/>
                        <a:t> integrados com percursos diferenciados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Escolas e cursos diferenciados, com orientações curriculares comuns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Finlândia, Holanda, Portugal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Sistemas diversificados com fileiras diferenciadas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Reduzido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Alemanha, Áustria, Itália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24000" y="908720"/>
          <a:ext cx="6096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1992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2010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Alemanha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79,6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51,5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Áustria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76,0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71,0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Bélgica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59,2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73,0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Dinamarca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56,2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46,5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Espanha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41,4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44,6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Finlândia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54,4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69,7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França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54,1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44,3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Grécia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19,0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30,7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Holanda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70,1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67,0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Irlanda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32,7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37,5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Itália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67,4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60,0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Portugal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18,0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34,9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Reino Unido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57,6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32,1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691680" y="6309320"/>
            <a:ext cx="2522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Fonte: OCDE, 1994, 2012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323528" y="188640"/>
            <a:ext cx="8638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Percentagem de alunos que </a:t>
            </a:r>
            <a:r>
              <a:rPr lang="pt-PT" dirty="0" smtClean="0"/>
              <a:t>frequentam fileiras </a:t>
            </a:r>
            <a:r>
              <a:rPr lang="pt-PT" dirty="0" smtClean="0"/>
              <a:t>profissionalizantes no Ensino  Secundário </a:t>
            </a:r>
            <a:endParaRPr lang="pt-P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290</Words>
  <Application>Microsoft Office PowerPoint</Application>
  <PresentationFormat>Apresentação no Ecrã (4:3)</PresentationFormat>
  <Paragraphs>106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Tema do Office</vt:lpstr>
      <vt:lpstr>Educação profissional em Portugal e na Europa diversidade de sistemas e modelos</vt:lpstr>
      <vt:lpstr>Tendências de evolução dos sistemas educativos europeus</vt:lpstr>
      <vt:lpstr>Incidência da Diversificação no ensino básico</vt:lpstr>
      <vt:lpstr>Diapositivo 4</vt:lpstr>
      <vt:lpstr>Diapositivo 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profissional em Portugal e na Europa diversidade de sistemas e modelos</dc:title>
  <dc:creator>Natália</dc:creator>
  <cp:lastModifiedBy>Natália</cp:lastModifiedBy>
  <cp:revision>30</cp:revision>
  <dcterms:created xsi:type="dcterms:W3CDTF">2013-02-26T19:25:48Z</dcterms:created>
  <dcterms:modified xsi:type="dcterms:W3CDTF">2013-02-28T12:27:36Z</dcterms:modified>
</cp:coreProperties>
</file>