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A8E71-2912-4A8E-ACB8-0C9710A2B14A}" type="datetimeFigureOut">
              <a:rPr lang="pt-PT" smtClean="0"/>
              <a:t>28-02-2013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1B5D8-2385-4E03-A766-3D728E02CE0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88215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A8E71-2912-4A8E-ACB8-0C9710A2B14A}" type="datetimeFigureOut">
              <a:rPr lang="pt-PT" smtClean="0"/>
              <a:t>28-02-2013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1B5D8-2385-4E03-A766-3D728E02CE0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93012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A8E71-2912-4A8E-ACB8-0C9710A2B14A}" type="datetimeFigureOut">
              <a:rPr lang="pt-PT" smtClean="0"/>
              <a:t>28-02-2013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1B5D8-2385-4E03-A766-3D728E02CE0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5482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A8E71-2912-4A8E-ACB8-0C9710A2B14A}" type="datetimeFigureOut">
              <a:rPr lang="pt-PT" smtClean="0"/>
              <a:t>28-02-2013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1B5D8-2385-4E03-A766-3D728E02CE0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87943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A8E71-2912-4A8E-ACB8-0C9710A2B14A}" type="datetimeFigureOut">
              <a:rPr lang="pt-PT" smtClean="0"/>
              <a:t>28-02-2013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1B5D8-2385-4E03-A766-3D728E02CE0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69810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A8E71-2912-4A8E-ACB8-0C9710A2B14A}" type="datetimeFigureOut">
              <a:rPr lang="pt-PT" smtClean="0"/>
              <a:t>28-02-2013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1B5D8-2385-4E03-A766-3D728E02CE0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9118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A8E71-2912-4A8E-ACB8-0C9710A2B14A}" type="datetimeFigureOut">
              <a:rPr lang="pt-PT" smtClean="0"/>
              <a:t>28-02-2013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1B5D8-2385-4E03-A766-3D728E02CE0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62829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A8E71-2912-4A8E-ACB8-0C9710A2B14A}" type="datetimeFigureOut">
              <a:rPr lang="pt-PT" smtClean="0"/>
              <a:t>28-02-2013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1B5D8-2385-4E03-A766-3D728E02CE0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04126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A8E71-2912-4A8E-ACB8-0C9710A2B14A}" type="datetimeFigureOut">
              <a:rPr lang="pt-PT" smtClean="0"/>
              <a:t>28-02-2013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1B5D8-2385-4E03-A766-3D728E02CE0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12943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A8E71-2912-4A8E-ACB8-0C9710A2B14A}" type="datetimeFigureOut">
              <a:rPr lang="pt-PT" smtClean="0"/>
              <a:t>28-02-2013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1B5D8-2385-4E03-A766-3D728E02CE0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25334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A8E71-2912-4A8E-ACB8-0C9710A2B14A}" type="datetimeFigureOut">
              <a:rPr lang="pt-PT" smtClean="0"/>
              <a:t>28-02-2013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1B5D8-2385-4E03-A766-3D728E02CE0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39337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A8E71-2912-4A8E-ACB8-0C9710A2B14A}" type="datetimeFigureOut">
              <a:rPr lang="pt-PT" smtClean="0"/>
              <a:t>28-02-2013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1B5D8-2385-4E03-A766-3D728E02CE0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56936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8134672" cy="2520281"/>
          </a:xfrm>
        </p:spPr>
        <p:txBody>
          <a:bodyPr>
            <a:normAutofit/>
          </a:bodyPr>
          <a:lstStyle/>
          <a:p>
            <a:r>
              <a:rPr lang="pt-PT" sz="2400" dirty="0" smtClean="0">
                <a:latin typeface="Comic Sans MS" pitchFamily="66" charset="0"/>
              </a:rPr>
              <a:t>Diversificação curricular </a:t>
            </a:r>
            <a:r>
              <a:rPr lang="pt-PT" sz="2400" dirty="0" err="1" smtClean="0">
                <a:latin typeface="Comic Sans MS" pitchFamily="66" charset="0"/>
              </a:rPr>
              <a:t>vs</a:t>
            </a:r>
            <a:r>
              <a:rPr lang="pt-PT" sz="2400" dirty="0" smtClean="0">
                <a:latin typeface="Comic Sans MS" pitchFamily="66" charset="0"/>
              </a:rPr>
              <a:t> Diferenciação pedagógica</a:t>
            </a:r>
            <a:br>
              <a:rPr lang="pt-PT" sz="2400" dirty="0" smtClean="0">
                <a:latin typeface="Comic Sans MS" pitchFamily="66" charset="0"/>
              </a:rPr>
            </a:br>
            <a:r>
              <a:rPr lang="pt-PT" sz="2400" dirty="0" smtClean="0">
                <a:latin typeface="Comic Sans MS" pitchFamily="66" charset="0"/>
              </a:rPr>
              <a:t/>
            </a:r>
            <a:br>
              <a:rPr lang="pt-PT" sz="2400" dirty="0" smtClean="0">
                <a:latin typeface="Comic Sans MS" pitchFamily="66" charset="0"/>
              </a:rPr>
            </a:br>
            <a:r>
              <a:rPr lang="pt-PT" sz="2400" dirty="0" smtClean="0">
                <a:latin typeface="Comic Sans MS" pitchFamily="66" charset="0"/>
              </a:rPr>
              <a:t>Respostas educativas para</a:t>
            </a:r>
            <a:br>
              <a:rPr lang="pt-PT" sz="2400" dirty="0" smtClean="0">
                <a:latin typeface="Comic Sans MS" pitchFamily="66" charset="0"/>
              </a:rPr>
            </a:br>
            <a:r>
              <a:rPr lang="pt-PT" sz="2400" dirty="0" smtClean="0">
                <a:latin typeface="Comic Sans MS" pitchFamily="66" charset="0"/>
              </a:rPr>
              <a:t>questões/problemas/demandas ≠</a:t>
            </a:r>
            <a:endParaRPr lang="pt-PT" sz="2400" dirty="0">
              <a:latin typeface="Comic Sans MS" pitchFamily="66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PT" sz="2400" dirty="0" smtClean="0">
                <a:latin typeface="Comic Sans MS" pitchFamily="66" charset="0"/>
              </a:rPr>
              <a:t>(DP:) Uma educação comum à procura de </a:t>
            </a:r>
            <a:r>
              <a:rPr lang="pt-PT" sz="2400" dirty="0" smtClean="0">
                <a:latin typeface="Comic Sans MS" pitchFamily="66" charset="0"/>
              </a:rPr>
              <a:t>democratização cultural e </a:t>
            </a:r>
            <a:r>
              <a:rPr lang="pt-PT" sz="2400" dirty="0" smtClean="0">
                <a:latin typeface="Comic Sans MS" pitchFamily="66" charset="0"/>
              </a:rPr>
              <a:t>integração e justiça sociais</a:t>
            </a:r>
          </a:p>
          <a:p>
            <a:r>
              <a:rPr lang="pt-PT" sz="2400" dirty="0" smtClean="0">
                <a:latin typeface="Comic Sans MS" pitchFamily="66" charset="0"/>
              </a:rPr>
              <a:t>(DC): uma educação que garanta a socialização moral e a ordem social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9087780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2800" dirty="0" smtClean="0">
                <a:latin typeface="Comic Sans MS" pitchFamily="66" charset="0"/>
              </a:rPr>
              <a:t>Envolvimento cooperativo </a:t>
            </a:r>
            <a:endParaRPr lang="pt-PT" sz="2800" dirty="0">
              <a:latin typeface="Comic Sans MS" pitchFamily="66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PT" sz="1900" dirty="0" smtClean="0">
                <a:latin typeface="Comic Sans MS" pitchFamily="66" charset="0"/>
              </a:rPr>
              <a:t>Há </a:t>
            </a:r>
            <a:r>
              <a:rPr lang="pt-PT" sz="1900" dirty="0">
                <a:latin typeface="Comic Sans MS" pitchFamily="66" charset="0"/>
              </a:rPr>
              <a:t>situações que ilustram a centralidade do trabalho cooperativo: </a:t>
            </a:r>
          </a:p>
          <a:p>
            <a:pPr marL="514350" indent="-514350" algn="just">
              <a:lnSpc>
                <a:spcPct val="150000"/>
              </a:lnSpc>
              <a:buAutoNum type="romanLcParenBoth"/>
            </a:pPr>
            <a:r>
              <a:rPr lang="pt-PT" sz="1900" dirty="0" smtClean="0">
                <a:latin typeface="Comic Sans MS" pitchFamily="66" charset="0"/>
              </a:rPr>
              <a:t>entre </a:t>
            </a:r>
            <a:r>
              <a:rPr lang="pt-PT" sz="1900" dirty="0">
                <a:latin typeface="Comic Sans MS" pitchFamily="66" charset="0"/>
              </a:rPr>
              <a:t>equipas de professores e educadores ou outros técnicos </a:t>
            </a:r>
            <a:r>
              <a:rPr lang="pt-PT" sz="1900" dirty="0" smtClean="0">
                <a:latin typeface="Comic Sans MS" pitchFamily="66" charset="0"/>
              </a:rPr>
              <a:t>(projecto </a:t>
            </a:r>
            <a:r>
              <a:rPr lang="pt-PT" sz="1900" i="1" dirty="0">
                <a:latin typeface="Comic Sans MS" pitchFamily="66" charset="0"/>
              </a:rPr>
              <a:t>Fazer a Ponte</a:t>
            </a:r>
            <a:r>
              <a:rPr lang="pt-PT" sz="1900" dirty="0">
                <a:latin typeface="Comic Sans MS" pitchFamily="66" charset="0"/>
              </a:rPr>
              <a:t>, </a:t>
            </a:r>
            <a:r>
              <a:rPr lang="pt-PT" sz="1900" i="1" dirty="0">
                <a:latin typeface="Comic Sans MS" pitchFamily="66" charset="0"/>
              </a:rPr>
              <a:t>Centro de Auto-aprendizagem Assistida</a:t>
            </a:r>
            <a:r>
              <a:rPr lang="pt-PT" sz="1900" dirty="0">
                <a:latin typeface="Comic Sans MS" pitchFamily="66" charset="0"/>
              </a:rPr>
              <a:t>, Portugal; projecto de cooperação entre escolas, Áustria); </a:t>
            </a:r>
            <a:endParaRPr lang="pt-PT" sz="1900" dirty="0" smtClean="0">
              <a:latin typeface="Comic Sans MS" pitchFamily="66" charset="0"/>
            </a:endParaRPr>
          </a:p>
          <a:p>
            <a:pPr marL="514350" indent="-514350" algn="just">
              <a:lnSpc>
                <a:spcPct val="150000"/>
              </a:lnSpc>
              <a:buAutoNum type="romanLcParenBoth"/>
            </a:pPr>
            <a:r>
              <a:rPr lang="pt-PT" sz="1900" dirty="0" smtClean="0">
                <a:latin typeface="Comic Sans MS" pitchFamily="66" charset="0"/>
              </a:rPr>
              <a:t>entre </a:t>
            </a:r>
            <a:r>
              <a:rPr lang="pt-PT" sz="1900" dirty="0">
                <a:latin typeface="Comic Sans MS" pitchFamily="66" charset="0"/>
              </a:rPr>
              <a:t>grupos de jovens (</a:t>
            </a:r>
            <a:r>
              <a:rPr lang="pt-PT" sz="1900" dirty="0" smtClean="0">
                <a:latin typeface="Comic Sans MS" pitchFamily="66" charset="0"/>
              </a:rPr>
              <a:t>cf</a:t>
            </a:r>
            <a:r>
              <a:rPr lang="pt-PT" sz="1900" dirty="0">
                <a:latin typeface="Comic Sans MS" pitchFamily="66" charset="0"/>
              </a:rPr>
              <a:t>. </a:t>
            </a:r>
            <a:r>
              <a:rPr lang="pt-PT" sz="1900" i="1" dirty="0">
                <a:latin typeface="Comic Sans MS" pitchFamily="66" charset="0"/>
              </a:rPr>
              <a:t>Comunidades de Aprendizagem</a:t>
            </a:r>
            <a:r>
              <a:rPr lang="pt-PT" sz="1900" dirty="0">
                <a:latin typeface="Comic Sans MS" pitchFamily="66" charset="0"/>
              </a:rPr>
              <a:t>, Espanha; projecto </a:t>
            </a:r>
            <a:r>
              <a:rPr lang="pt-PT" sz="1900" i="1" dirty="0">
                <a:latin typeface="Comic Sans MS" pitchFamily="66" charset="0"/>
              </a:rPr>
              <a:t>Fazer a Ponte</a:t>
            </a:r>
            <a:r>
              <a:rPr lang="pt-PT" sz="1900" dirty="0">
                <a:latin typeface="Comic Sans MS" pitchFamily="66" charset="0"/>
              </a:rPr>
              <a:t>, </a:t>
            </a:r>
            <a:r>
              <a:rPr lang="pt-PT" sz="1900" i="1" dirty="0">
                <a:latin typeface="Comic Sans MS" pitchFamily="66" charset="0"/>
              </a:rPr>
              <a:t>Centro de Auto-aprendizagem Assistida</a:t>
            </a:r>
            <a:r>
              <a:rPr lang="pt-PT" sz="1900" dirty="0">
                <a:latin typeface="Comic Sans MS" pitchFamily="66" charset="0"/>
              </a:rPr>
              <a:t>, Portugal); </a:t>
            </a:r>
            <a:endParaRPr lang="pt-PT" sz="1900" dirty="0" smtClean="0">
              <a:latin typeface="Comic Sans MS" pitchFamily="66" charset="0"/>
            </a:endParaRPr>
          </a:p>
          <a:p>
            <a:pPr marL="514350" indent="-514350" algn="just">
              <a:lnSpc>
                <a:spcPct val="150000"/>
              </a:lnSpc>
              <a:buAutoNum type="romanLcParenBoth"/>
            </a:pPr>
            <a:r>
              <a:rPr lang="pt-PT" sz="1900" dirty="0" smtClean="0">
                <a:latin typeface="Comic Sans MS" pitchFamily="66" charset="0"/>
              </a:rPr>
              <a:t>entre </a:t>
            </a:r>
            <a:r>
              <a:rPr lang="pt-PT" sz="1900" dirty="0">
                <a:latin typeface="Comic Sans MS" pitchFamily="66" charset="0"/>
              </a:rPr>
              <a:t>membros de uma comunidade; </a:t>
            </a:r>
            <a:endParaRPr lang="pt-PT" sz="1900" dirty="0" smtClean="0">
              <a:latin typeface="Comic Sans MS" pitchFamily="66" charset="0"/>
            </a:endParaRPr>
          </a:p>
          <a:p>
            <a:pPr marL="514350" indent="-514350" algn="just">
              <a:lnSpc>
                <a:spcPct val="150000"/>
              </a:lnSpc>
              <a:buAutoNum type="romanLcParenBoth"/>
            </a:pPr>
            <a:r>
              <a:rPr lang="pt-PT" sz="1900" dirty="0" smtClean="0">
                <a:latin typeface="Comic Sans MS" pitchFamily="66" charset="0"/>
              </a:rPr>
              <a:t>entre </a:t>
            </a:r>
            <a:r>
              <a:rPr lang="pt-PT" sz="1900" dirty="0">
                <a:latin typeface="Comic Sans MS" pitchFamily="66" charset="0"/>
              </a:rPr>
              <a:t>instituições, de educação ou outras (cf. projecto </a:t>
            </a:r>
            <a:r>
              <a:rPr lang="pt-PT" sz="1900" i="1" dirty="0">
                <a:latin typeface="Comic Sans MS" pitchFamily="66" charset="0"/>
              </a:rPr>
              <a:t>Atlântida</a:t>
            </a:r>
            <a:r>
              <a:rPr lang="pt-PT" sz="1900" dirty="0">
                <a:latin typeface="Comic Sans MS" pitchFamily="66" charset="0"/>
              </a:rPr>
              <a:t>, </a:t>
            </a:r>
            <a:r>
              <a:rPr lang="pt-PT" sz="1900" dirty="0" err="1">
                <a:latin typeface="Comic Sans MS" pitchFamily="66" charset="0"/>
              </a:rPr>
              <a:t>Spain</a:t>
            </a:r>
            <a:r>
              <a:rPr lang="pt-PT" sz="1900" dirty="0">
                <a:latin typeface="Comic Sans MS" pitchFamily="66" charset="0"/>
              </a:rPr>
              <a:t> Viena, projecto de cooperação entre escolas, “uma escola comercial ao encontro de uma escola secundária”). 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050474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pt-PT" dirty="0" smtClean="0">
                <a:latin typeface="Comic Sans MS" pitchFamily="66" charset="0"/>
              </a:rPr>
              <a:t>Capacitação </a:t>
            </a:r>
            <a:br>
              <a:rPr lang="pt-PT" dirty="0" smtClean="0">
                <a:latin typeface="Comic Sans MS" pitchFamily="66" charset="0"/>
              </a:rPr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t-PT" dirty="0" smtClean="0">
                <a:latin typeface="Comic Sans MS" pitchFamily="66" charset="0"/>
              </a:rPr>
              <a:t>A </a:t>
            </a:r>
            <a:r>
              <a:rPr lang="pt-PT" dirty="0">
                <a:latin typeface="Comic Sans MS" pitchFamily="66" charset="0"/>
              </a:rPr>
              <a:t>capacitação </a:t>
            </a:r>
            <a:r>
              <a:rPr lang="pt-PT" dirty="0" smtClean="0">
                <a:latin typeface="Comic Sans MS" pitchFamily="66" charset="0"/>
              </a:rPr>
              <a:t>em que se </a:t>
            </a:r>
            <a:r>
              <a:rPr lang="pt-PT" dirty="0">
                <a:latin typeface="Comic Sans MS" pitchFamily="66" charset="0"/>
              </a:rPr>
              <a:t>procura sustentar percursos, opções e situações em condições de fragilidade e vulnerabilidade. Como? </a:t>
            </a:r>
          </a:p>
          <a:p>
            <a:pPr marL="571500" indent="-571500">
              <a:buAutoNum type="romanLcParenBoth"/>
            </a:pPr>
            <a:r>
              <a:rPr lang="pt-PT" b="1" dirty="0" smtClean="0">
                <a:latin typeface="Comic Sans MS" pitchFamily="66" charset="0"/>
              </a:rPr>
              <a:t>redes </a:t>
            </a:r>
            <a:r>
              <a:rPr lang="pt-PT" b="1" dirty="0">
                <a:latin typeface="Comic Sans MS" pitchFamily="66" charset="0"/>
              </a:rPr>
              <a:t>de escolas que apoiam a transição entre ciclos</a:t>
            </a:r>
            <a:r>
              <a:rPr lang="pt-PT" dirty="0">
                <a:latin typeface="Comic Sans MS" pitchFamily="66" charset="0"/>
              </a:rPr>
              <a:t>, criando-se continuidades curriculares, tempos de exploração apoiada dos espaços, das relações, das regras e de aspectos do funcionamento da instituição ainda </a:t>
            </a:r>
            <a:r>
              <a:rPr lang="pt-PT" dirty="0" smtClean="0">
                <a:latin typeface="Comic Sans MS" pitchFamily="66" charset="0"/>
              </a:rPr>
              <a:t>desconhecida.</a:t>
            </a:r>
          </a:p>
          <a:p>
            <a:pPr marL="571500" indent="-571500">
              <a:buAutoNum type="romanLcParenBoth"/>
            </a:pPr>
            <a:r>
              <a:rPr lang="pt-PT" b="1" dirty="0" smtClean="0">
                <a:latin typeface="Comic Sans MS" pitchFamily="66" charset="0"/>
              </a:rPr>
              <a:t>dispositivos </a:t>
            </a:r>
            <a:r>
              <a:rPr lang="pt-PT" b="1" dirty="0">
                <a:latin typeface="Comic Sans MS" pitchFamily="66" charset="0"/>
              </a:rPr>
              <a:t>de aprendizagem flexíveis e polivalentes</a:t>
            </a:r>
            <a:r>
              <a:rPr lang="pt-PT" dirty="0">
                <a:latin typeface="Comic Sans MS" pitchFamily="66" charset="0"/>
              </a:rPr>
              <a:t>, </a:t>
            </a:r>
            <a:r>
              <a:rPr lang="pt-PT" dirty="0" smtClean="0">
                <a:latin typeface="Comic Sans MS" pitchFamily="66" charset="0"/>
              </a:rPr>
              <a:t>integrando </a:t>
            </a:r>
            <a:r>
              <a:rPr lang="pt-PT" dirty="0">
                <a:latin typeface="Comic Sans MS" pitchFamily="66" charset="0"/>
              </a:rPr>
              <a:t>centros de recursos </a:t>
            </a:r>
            <a:r>
              <a:rPr lang="pt-PT" dirty="0" smtClean="0">
                <a:latin typeface="Comic Sans MS" pitchFamily="66" charset="0"/>
              </a:rPr>
              <a:t>que </a:t>
            </a:r>
            <a:r>
              <a:rPr lang="pt-PT" dirty="0">
                <a:latin typeface="Comic Sans MS" pitchFamily="66" charset="0"/>
              </a:rPr>
              <a:t>servem de âncora à autonomia dos </a:t>
            </a:r>
            <a:r>
              <a:rPr lang="pt-PT" dirty="0" smtClean="0">
                <a:latin typeface="Comic Sans MS" pitchFamily="66" charset="0"/>
              </a:rPr>
              <a:t>alunos;</a:t>
            </a:r>
          </a:p>
          <a:p>
            <a:pPr marL="571500" indent="-571500">
              <a:buAutoNum type="romanLcParenBoth"/>
            </a:pPr>
            <a:r>
              <a:rPr lang="pt-PT" dirty="0" smtClean="0">
                <a:latin typeface="Comic Sans MS" pitchFamily="66" charset="0"/>
              </a:rPr>
              <a:t>Por </a:t>
            </a:r>
            <a:r>
              <a:rPr lang="pt-PT" dirty="0">
                <a:latin typeface="Comic Sans MS" pitchFamily="66" charset="0"/>
              </a:rPr>
              <a:t>exemplo, um centro de auto-aprendizagem assistida numa escola portuguesa proporciona apoios diversos para responder a dificuldades dos alunos, </a:t>
            </a:r>
            <a:r>
              <a:rPr lang="pt-PT" dirty="0" smtClean="0">
                <a:latin typeface="Comic Sans MS" pitchFamily="66" charset="0"/>
              </a:rPr>
              <a:t>organiza </a:t>
            </a:r>
            <a:r>
              <a:rPr lang="pt-PT" dirty="0">
                <a:latin typeface="Comic Sans MS" pitchFamily="66" charset="0"/>
              </a:rPr>
              <a:t>a monitorização e acompanhamento desde a sala de aula aos tempos de apoio, oferece horários alargados e contínuos, professores, jovens colegas-tutores, materiais de estudo autónomo diversos em suportes variados. </a:t>
            </a:r>
          </a:p>
          <a:p>
            <a:pPr marL="0" indent="0">
              <a:buNone/>
            </a:pPr>
            <a:endParaRPr lang="pt-PT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555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2400" dirty="0">
                <a:solidFill>
                  <a:prstClr val="black"/>
                </a:solidFill>
                <a:latin typeface="Comic Sans MS" pitchFamily="66" charset="0"/>
              </a:rPr>
              <a:t>Diversificação curricular </a:t>
            </a:r>
            <a:r>
              <a:rPr lang="pt-PT" sz="2400" dirty="0" err="1">
                <a:solidFill>
                  <a:prstClr val="black"/>
                </a:solidFill>
                <a:latin typeface="Comic Sans MS" pitchFamily="66" charset="0"/>
              </a:rPr>
              <a:t>vs</a:t>
            </a:r>
            <a:r>
              <a:rPr lang="pt-PT" sz="2400" dirty="0">
                <a:solidFill>
                  <a:prstClr val="black"/>
                </a:solidFill>
                <a:latin typeface="Comic Sans MS" pitchFamily="66" charset="0"/>
              </a:rPr>
              <a:t> Diferenciação pedagógica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28800"/>
            <a:ext cx="8435280" cy="4497363"/>
          </a:xfrm>
        </p:spPr>
        <p:txBody>
          <a:bodyPr/>
          <a:lstStyle/>
          <a:p>
            <a:pPr marL="0" indent="0">
              <a:buNone/>
            </a:pPr>
            <a:endParaRPr lang="pt-PT" sz="2400" spc="-40" dirty="0" smtClean="0">
              <a:solidFill>
                <a:prstClr val="black"/>
              </a:solidFill>
              <a:latin typeface="Comic Sans MS" pitchFamily="66" charset="0"/>
              <a:ea typeface="+mj-ea"/>
              <a:cs typeface="+mj-cs"/>
            </a:endParaRPr>
          </a:p>
          <a:p>
            <a:pPr marL="0" indent="0">
              <a:buNone/>
            </a:pPr>
            <a:r>
              <a:rPr lang="pt-PT" sz="2300" spc="-40" dirty="0" smtClean="0">
                <a:solidFill>
                  <a:prstClr val="black"/>
                </a:solidFill>
                <a:latin typeface="Comic Sans MS" pitchFamily="66" charset="0"/>
                <a:ea typeface="+mj-ea"/>
                <a:cs typeface="+mj-cs"/>
              </a:rPr>
              <a:t>I. </a:t>
            </a:r>
            <a:r>
              <a:rPr lang="pt-PT" sz="2300" i="1" spc="-40" dirty="0" smtClean="0">
                <a:solidFill>
                  <a:prstClr val="black"/>
                </a:solidFill>
                <a:latin typeface="Comic Sans MS" pitchFamily="66" charset="0"/>
                <a:ea typeface="+mj-ea"/>
                <a:cs typeface="+mj-cs"/>
              </a:rPr>
              <a:t>Respostas </a:t>
            </a:r>
            <a:r>
              <a:rPr lang="pt-PT" sz="2300" i="1" spc="-40" dirty="0">
                <a:solidFill>
                  <a:prstClr val="black"/>
                </a:solidFill>
                <a:latin typeface="Comic Sans MS" pitchFamily="66" charset="0"/>
                <a:ea typeface="+mj-ea"/>
                <a:cs typeface="+mj-cs"/>
              </a:rPr>
              <a:t>educativas</a:t>
            </a:r>
            <a:r>
              <a:rPr lang="pt-PT" sz="2300" spc="-40" dirty="0">
                <a:solidFill>
                  <a:prstClr val="black"/>
                </a:solidFill>
                <a:latin typeface="Comic Sans MS" pitchFamily="66" charset="0"/>
                <a:ea typeface="+mj-ea"/>
                <a:cs typeface="+mj-cs"/>
              </a:rPr>
              <a:t> </a:t>
            </a:r>
            <a:r>
              <a:rPr lang="pt-PT" sz="2300" spc="-40" dirty="0" smtClean="0">
                <a:solidFill>
                  <a:prstClr val="black"/>
                </a:solidFill>
                <a:latin typeface="Comic Sans MS" pitchFamily="66" charset="0"/>
                <a:ea typeface="+mj-ea"/>
                <a:cs typeface="+mj-cs"/>
              </a:rPr>
              <a:t>para questões/problemas/demandas ≠</a:t>
            </a:r>
          </a:p>
          <a:p>
            <a:pPr marL="0" indent="0">
              <a:buNone/>
            </a:pPr>
            <a:endParaRPr lang="pt-PT" sz="2400" spc="-40" dirty="0" smtClean="0">
              <a:solidFill>
                <a:prstClr val="black"/>
              </a:solidFill>
              <a:latin typeface="Comic Sans MS" pitchFamily="66" charset="0"/>
              <a:ea typeface="+mj-ea"/>
              <a:cs typeface="+mj-cs"/>
            </a:endParaRPr>
          </a:p>
          <a:p>
            <a:pPr marL="0" lvl="0" indent="0" algn="just">
              <a:buNone/>
            </a:pPr>
            <a:r>
              <a:rPr lang="pt-PT" sz="2200" dirty="0">
                <a:solidFill>
                  <a:prstClr val="black">
                    <a:tint val="75000"/>
                  </a:prstClr>
                </a:solidFill>
                <a:latin typeface="Comic Sans MS" pitchFamily="66" charset="0"/>
              </a:rPr>
              <a:t>(DP:) Uma educação comum à procura de democratização </a:t>
            </a:r>
            <a:r>
              <a:rPr lang="pt-PT" sz="2200" dirty="0" smtClean="0">
                <a:solidFill>
                  <a:prstClr val="black">
                    <a:tint val="75000"/>
                  </a:prstClr>
                </a:solidFill>
                <a:latin typeface="Comic Sans MS" pitchFamily="66" charset="0"/>
              </a:rPr>
              <a:t>cultural, </a:t>
            </a:r>
            <a:r>
              <a:rPr lang="pt-PT" sz="2200" dirty="0">
                <a:solidFill>
                  <a:prstClr val="black">
                    <a:tint val="75000"/>
                  </a:prstClr>
                </a:solidFill>
                <a:latin typeface="Comic Sans MS" pitchFamily="66" charset="0"/>
              </a:rPr>
              <a:t>integração e justiça </a:t>
            </a:r>
            <a:r>
              <a:rPr lang="pt-PT" sz="2200" dirty="0" smtClean="0">
                <a:solidFill>
                  <a:prstClr val="black">
                    <a:tint val="75000"/>
                  </a:prstClr>
                </a:solidFill>
                <a:latin typeface="Comic Sans MS" pitchFamily="66" charset="0"/>
              </a:rPr>
              <a:t>sociais e eficácia da </a:t>
            </a:r>
            <a:r>
              <a:rPr lang="pt-PT" sz="2200" dirty="0" err="1" smtClean="0">
                <a:solidFill>
                  <a:prstClr val="black">
                    <a:tint val="75000"/>
                  </a:prstClr>
                </a:solidFill>
                <a:latin typeface="Comic Sans MS" pitchFamily="66" charset="0"/>
              </a:rPr>
              <a:t>ação</a:t>
            </a:r>
            <a:r>
              <a:rPr lang="pt-PT" sz="2200" dirty="0" smtClean="0">
                <a:solidFill>
                  <a:prstClr val="black">
                    <a:tint val="75000"/>
                  </a:prstClr>
                </a:solidFill>
                <a:latin typeface="Comic Sans MS" pitchFamily="66" charset="0"/>
              </a:rPr>
              <a:t> institucional</a:t>
            </a:r>
          </a:p>
          <a:p>
            <a:pPr marL="0" lvl="0" indent="0" algn="just">
              <a:buNone/>
            </a:pPr>
            <a:endParaRPr lang="pt-PT" sz="2200" dirty="0">
              <a:solidFill>
                <a:prstClr val="black">
                  <a:tint val="75000"/>
                </a:prstClr>
              </a:solidFill>
              <a:latin typeface="Comic Sans MS" pitchFamily="66" charset="0"/>
            </a:endParaRPr>
          </a:p>
          <a:p>
            <a:pPr marL="0" lvl="0" indent="0" algn="just">
              <a:buNone/>
            </a:pPr>
            <a:r>
              <a:rPr lang="pt-PT" sz="2200" dirty="0">
                <a:solidFill>
                  <a:prstClr val="black">
                    <a:tint val="75000"/>
                  </a:prstClr>
                </a:solidFill>
                <a:latin typeface="Comic Sans MS" pitchFamily="66" charset="0"/>
              </a:rPr>
              <a:t>(DC): uma educação que garanta a socialização moral e a ordem social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423469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(DP): um problema </a:t>
            </a:r>
            <a:r>
              <a:rPr lang="pt-PT" i="1" dirty="0" smtClean="0"/>
              <a:t>institucional</a:t>
            </a:r>
            <a:r>
              <a:rPr lang="pt-PT" dirty="0" smtClean="0"/>
              <a:t> (funcionamento, organização, práticas e relações com sociedade)/uma resposta </a:t>
            </a:r>
            <a:r>
              <a:rPr lang="pt-PT" i="1" dirty="0" smtClean="0"/>
              <a:t>universal</a:t>
            </a:r>
            <a:r>
              <a:rPr lang="pt-PT" dirty="0" smtClean="0"/>
              <a:t>;</a:t>
            </a:r>
          </a:p>
          <a:p>
            <a:r>
              <a:rPr lang="pt-PT" dirty="0" smtClean="0"/>
              <a:t>(DC): um problema </a:t>
            </a:r>
            <a:r>
              <a:rPr lang="pt-PT" i="1" dirty="0" smtClean="0"/>
              <a:t>particular</a:t>
            </a:r>
            <a:r>
              <a:rPr lang="pt-PT" dirty="0" smtClean="0"/>
              <a:t> de certas categorias de públicos/ uma resposta a </a:t>
            </a:r>
            <a:r>
              <a:rPr lang="pt-PT" i="1" dirty="0" smtClean="0"/>
              <a:t>públicos-alvo</a:t>
            </a:r>
            <a:endParaRPr lang="pt-PT" i="1" dirty="0"/>
          </a:p>
        </p:txBody>
      </p:sp>
    </p:spTree>
    <p:extLst>
      <p:ext uri="{BB962C8B-B14F-4D97-AF65-F5344CB8AC3E}">
        <p14:creationId xmlns:p14="http://schemas.microsoft.com/office/powerpoint/2010/main" val="1444203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30026"/>
          </a:xfrm>
        </p:spPr>
        <p:txBody>
          <a:bodyPr>
            <a:normAutofit fontScale="90000"/>
          </a:bodyPr>
          <a:lstStyle/>
          <a:p>
            <a:r>
              <a:rPr lang="pt-PT" sz="800" dirty="0" err="1" smtClean="0"/>
              <a:t>DPvsDC</a:t>
            </a:r>
            <a:endParaRPr lang="pt-PT" sz="8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 smtClean="0"/>
          </a:p>
          <a:p>
            <a:r>
              <a:rPr lang="pt-PT" dirty="0" smtClean="0"/>
              <a:t>(DP): (demanda) pedagogos, </a:t>
            </a:r>
            <a:r>
              <a:rPr lang="pt-PT" dirty="0" err="1" smtClean="0"/>
              <a:t>ativistas</a:t>
            </a:r>
            <a:r>
              <a:rPr lang="pt-PT" dirty="0" smtClean="0"/>
              <a:t> educacionais, professores, académicos;</a:t>
            </a:r>
          </a:p>
          <a:p>
            <a:endParaRPr lang="pt-PT" dirty="0" smtClean="0"/>
          </a:p>
          <a:p>
            <a:r>
              <a:rPr lang="pt-PT" dirty="0" smtClean="0"/>
              <a:t>(DC): (demanda) escolas, professores, decisores políticos e técnicos 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849062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II. O que sabemos sobre DC e DP?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616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PT" sz="2400" dirty="0" smtClean="0">
                <a:latin typeface="Comic Sans MS" pitchFamily="66" charset="0"/>
              </a:rPr>
              <a:t>Diversificação curricular:</a:t>
            </a:r>
          </a:p>
          <a:p>
            <a:pPr marL="0" indent="0">
              <a:buNone/>
            </a:pPr>
            <a:r>
              <a:rPr lang="pt-PT" sz="2400" dirty="0" smtClean="0">
                <a:latin typeface="Comic Sans MS" pitchFamily="66" charset="0"/>
              </a:rPr>
              <a:t>Apoio de professores e escolas porque: </a:t>
            </a:r>
          </a:p>
          <a:p>
            <a:pPr marL="0" indent="0">
              <a:buNone/>
            </a:pPr>
            <a:r>
              <a:rPr lang="pt-PT" sz="2400" dirty="0" smtClean="0">
                <a:latin typeface="Comic Sans MS" pitchFamily="66" charset="0"/>
              </a:rPr>
              <a:t>(i) simplifica e racionaliza o trabalho pedagógico;</a:t>
            </a:r>
          </a:p>
          <a:p>
            <a:pPr marL="0" indent="0">
              <a:buNone/>
            </a:pPr>
            <a:r>
              <a:rPr lang="pt-PT" sz="2400" dirty="0" smtClean="0">
                <a:latin typeface="Comic Sans MS" pitchFamily="66" charset="0"/>
              </a:rPr>
              <a:t>(ii) </a:t>
            </a:r>
            <a:r>
              <a:rPr lang="pt-PT" sz="2400" dirty="0">
                <a:latin typeface="Comic Sans MS" pitchFamily="66" charset="0"/>
              </a:rPr>
              <a:t>i</a:t>
            </a:r>
            <a:r>
              <a:rPr lang="pt-PT" sz="2400" dirty="0" smtClean="0">
                <a:latin typeface="Comic Sans MS" pitchFamily="66" charset="0"/>
              </a:rPr>
              <a:t>ndividualiza os conflitos e problemas </a:t>
            </a:r>
            <a:r>
              <a:rPr lang="pt-PT" sz="2400" dirty="0" err="1" smtClean="0">
                <a:latin typeface="Comic Sans MS" pitchFamily="66" charset="0"/>
              </a:rPr>
              <a:t>sócio-institucionais</a:t>
            </a:r>
            <a:endParaRPr lang="pt-PT" sz="2400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pt-PT" sz="2400" dirty="0" smtClean="0">
                <a:latin typeface="Comic Sans MS" pitchFamily="66" charset="0"/>
              </a:rPr>
              <a:t>(iii) </a:t>
            </a:r>
            <a:r>
              <a:rPr lang="pt-PT" sz="2400" dirty="0" smtClean="0">
                <a:latin typeface="Comic Sans MS" pitchFamily="66" charset="0"/>
              </a:rPr>
              <a:t>desloca o problema para o ‘quintal do vizinho’;</a:t>
            </a:r>
          </a:p>
          <a:p>
            <a:pPr marL="0" indent="0">
              <a:buNone/>
            </a:pPr>
            <a:r>
              <a:rPr lang="pt-PT" sz="2400" dirty="0" smtClean="0">
                <a:latin typeface="Comic Sans MS" pitchFamily="66" charset="0"/>
              </a:rPr>
              <a:t>(iv) continuidade com recursos institucionais, organizacionais e profissionais, com repertório de </a:t>
            </a:r>
            <a:r>
              <a:rPr lang="pt-PT" sz="2400" dirty="0" err="1" smtClean="0">
                <a:latin typeface="Comic Sans MS" pitchFamily="66" charset="0"/>
              </a:rPr>
              <a:t>ação</a:t>
            </a:r>
            <a:r>
              <a:rPr lang="pt-PT" sz="2400" dirty="0" smtClean="0">
                <a:latin typeface="Comic Sans MS" pitchFamily="66" charset="0"/>
              </a:rPr>
              <a:t> pedagógica;</a:t>
            </a:r>
          </a:p>
          <a:p>
            <a:pPr marL="0" indent="0">
              <a:buNone/>
            </a:pPr>
            <a:r>
              <a:rPr lang="pt-PT" sz="2400" dirty="0" smtClean="0">
                <a:latin typeface="Comic Sans MS" pitchFamily="66" charset="0"/>
              </a:rPr>
              <a:t>(</a:t>
            </a:r>
            <a:r>
              <a:rPr lang="pt-PT" sz="2400" dirty="0" err="1" smtClean="0">
                <a:latin typeface="Comic Sans MS" pitchFamily="66" charset="0"/>
              </a:rPr>
              <a:t>prof’s</a:t>
            </a:r>
            <a:r>
              <a:rPr lang="pt-PT" sz="2400" dirty="0" smtClean="0">
                <a:latin typeface="Comic Sans MS" pitchFamily="66" charset="0"/>
              </a:rPr>
              <a:t> que trabalham CEF/CP: identificam-se, sentem-se gratificados, não vêem alternativa ou corresponde sua visão do mundo baseada na desigualdade como fatalidade)</a:t>
            </a:r>
          </a:p>
        </p:txBody>
      </p:sp>
    </p:spTree>
    <p:extLst>
      <p:ext uri="{BB962C8B-B14F-4D97-AF65-F5344CB8AC3E}">
        <p14:creationId xmlns:p14="http://schemas.microsoft.com/office/powerpoint/2010/main" val="3266585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pt-PT" sz="1400" dirty="0" smtClean="0">
                <a:latin typeface="Comic Sans MS" pitchFamily="66" charset="0"/>
              </a:rPr>
              <a:t>II. O que sabemos sobre DC e DP? </a:t>
            </a:r>
            <a:br>
              <a:rPr lang="pt-PT" sz="1400" dirty="0" smtClean="0">
                <a:latin typeface="Comic Sans MS" pitchFamily="66" charset="0"/>
              </a:rPr>
            </a:br>
            <a:endParaRPr lang="pt-PT" sz="1400" dirty="0">
              <a:latin typeface="Comic Sans MS" pitchFamily="66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PT" sz="2800" dirty="0" smtClean="0">
                <a:latin typeface="Comic Sans MS" pitchFamily="66" charset="0"/>
              </a:rPr>
              <a:t>Diversificação curricular:</a:t>
            </a:r>
          </a:p>
          <a:p>
            <a:pPr marL="0" indent="0">
              <a:buNone/>
            </a:pPr>
            <a:r>
              <a:rPr lang="pt-PT" sz="2800" dirty="0" smtClean="0">
                <a:latin typeface="Comic Sans MS" pitchFamily="66" charset="0"/>
              </a:rPr>
              <a:t/>
            </a:r>
            <a:br>
              <a:rPr lang="pt-PT" sz="2800" dirty="0" smtClean="0">
                <a:latin typeface="Comic Sans MS" pitchFamily="66" charset="0"/>
              </a:rPr>
            </a:br>
            <a:r>
              <a:rPr lang="pt-PT" sz="2800" dirty="0" smtClean="0">
                <a:latin typeface="Comic Sans MS" pitchFamily="66" charset="0"/>
              </a:rPr>
              <a:t>Apoio dos alunos quando </a:t>
            </a:r>
            <a:r>
              <a:rPr lang="pt-PT" sz="2800" dirty="0" smtClean="0">
                <a:latin typeface="Comic Sans MS" pitchFamily="66" charset="0"/>
              </a:rPr>
              <a:t>:</a:t>
            </a:r>
          </a:p>
          <a:p>
            <a:pPr marL="571500" indent="-571500">
              <a:buAutoNum type="romanLcParenBoth"/>
            </a:pPr>
            <a:r>
              <a:rPr lang="pt-PT" sz="2800" dirty="0">
                <a:latin typeface="Comic Sans MS" pitchFamily="66" charset="0"/>
              </a:rPr>
              <a:t>e</a:t>
            </a:r>
            <a:r>
              <a:rPr lang="pt-PT" sz="2800" dirty="0" smtClean="0">
                <a:latin typeface="Comic Sans MS" pitchFamily="66" charset="0"/>
              </a:rPr>
              <a:t>ncontram </a:t>
            </a:r>
            <a:r>
              <a:rPr lang="pt-PT" sz="2800" dirty="0" smtClean="0">
                <a:latin typeface="Comic Sans MS" pitchFamily="66" charset="0"/>
              </a:rPr>
              <a:t>‘uma outra educação’ com que se identificam, </a:t>
            </a:r>
          </a:p>
          <a:p>
            <a:pPr marL="571500" indent="-571500">
              <a:buAutoNum type="romanLcParenBoth"/>
            </a:pPr>
            <a:r>
              <a:rPr lang="pt-PT" sz="2800" dirty="0" smtClean="0">
                <a:latin typeface="Comic Sans MS" pitchFamily="66" charset="0"/>
              </a:rPr>
              <a:t>se revêem numa cultura de valorização do trabalho que é a sua;</a:t>
            </a:r>
          </a:p>
          <a:p>
            <a:pPr marL="571500" indent="-571500">
              <a:buAutoNum type="romanLcParenBoth"/>
            </a:pPr>
            <a:r>
              <a:rPr lang="pt-PT" sz="2800" dirty="0" smtClean="0">
                <a:latin typeface="Comic Sans MS" pitchFamily="66" charset="0"/>
              </a:rPr>
              <a:t>realizam atividades em que são competentes;</a:t>
            </a:r>
          </a:p>
          <a:p>
            <a:pPr marL="571500" indent="-571500">
              <a:buAutoNum type="romanLcParenBoth"/>
            </a:pPr>
            <a:r>
              <a:rPr lang="pt-PT" sz="2800" dirty="0" smtClean="0">
                <a:latin typeface="Comic Sans MS" pitchFamily="66" charset="0"/>
              </a:rPr>
              <a:t> progridem e aprendem;</a:t>
            </a:r>
          </a:p>
          <a:p>
            <a:pPr marL="571500" indent="-571500">
              <a:buAutoNum type="romanLcParenBoth"/>
            </a:pPr>
            <a:r>
              <a:rPr lang="pt-PT" sz="2800" dirty="0" smtClean="0">
                <a:latin typeface="Comic Sans MS" pitchFamily="66" charset="0"/>
              </a:rPr>
              <a:t>se sentem reconhecidos, apoiados e se </a:t>
            </a:r>
            <a:r>
              <a:rPr lang="pt-PT" sz="2800" dirty="0" err="1" smtClean="0">
                <a:latin typeface="Comic Sans MS" pitchFamily="66" charset="0"/>
              </a:rPr>
              <a:t>remobilizam</a:t>
            </a:r>
            <a:r>
              <a:rPr lang="pt-PT" sz="2800" dirty="0" smtClean="0">
                <a:latin typeface="Comic Sans MS" pitchFamily="66" charset="0"/>
              </a:rPr>
              <a:t> para escola</a:t>
            </a:r>
            <a:endParaRPr lang="pt-PT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459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r>
              <a:rPr lang="pt-PT" sz="1600" dirty="0" smtClean="0">
                <a:latin typeface="Comic Sans MS" pitchFamily="66" charset="0"/>
              </a:rPr>
              <a:t>Diversificação curricular:</a:t>
            </a:r>
            <a:endParaRPr lang="pt-PT" sz="1600" dirty="0">
              <a:latin typeface="Comic Sans MS" pitchFamily="66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PT" dirty="0" smtClean="0"/>
              <a:t>Recusa de professores que</a:t>
            </a:r>
            <a:r>
              <a:rPr lang="pt-PT" dirty="0"/>
              <a:t> </a:t>
            </a:r>
            <a:r>
              <a:rPr lang="pt-PT" dirty="0" smtClean="0"/>
              <a:t>f</a:t>
            </a:r>
            <a:r>
              <a:rPr lang="pt-PT" dirty="0" smtClean="0"/>
              <a:t>alam de</a:t>
            </a:r>
            <a:r>
              <a:rPr lang="pt-PT" dirty="0" smtClean="0"/>
              <a:t>:</a:t>
            </a:r>
          </a:p>
          <a:p>
            <a:pPr marL="571500" indent="-571500">
              <a:buAutoNum type="romanLcParenBoth"/>
            </a:pPr>
            <a:r>
              <a:rPr lang="pt-PT" dirty="0" smtClean="0"/>
              <a:t> ‘gueto’ e de ‘facilitismo’</a:t>
            </a:r>
          </a:p>
          <a:p>
            <a:pPr marL="571500" indent="-571500">
              <a:buAutoNum type="romanLcParenBoth"/>
            </a:pPr>
            <a:r>
              <a:rPr lang="pt-PT" dirty="0" smtClean="0"/>
              <a:t>‘concentrado de problemas’; </a:t>
            </a:r>
          </a:p>
          <a:p>
            <a:pPr marL="571500" indent="-571500">
              <a:buAutoNum type="romanLcParenBoth"/>
            </a:pPr>
            <a:r>
              <a:rPr lang="pt-PT" dirty="0" smtClean="0"/>
              <a:t>alunos-sem-qualidades, que não sabem ser alunos</a:t>
            </a:r>
          </a:p>
          <a:p>
            <a:pPr marL="571500" indent="-571500">
              <a:buAutoNum type="romanLcParenBoth"/>
            </a:pPr>
            <a:r>
              <a:rPr lang="pt-PT" dirty="0" smtClean="0"/>
              <a:t>professores que saem a chorar das aulas</a:t>
            </a:r>
          </a:p>
          <a:p>
            <a:pPr marL="571500" indent="-571500">
              <a:buAutoNum type="romanLcParenBoth"/>
            </a:pPr>
            <a:r>
              <a:rPr lang="pt-PT" dirty="0"/>
              <a:t>p</a:t>
            </a:r>
            <a:r>
              <a:rPr lang="pt-PT" dirty="0" smtClean="0"/>
              <a:t>rofessores em dificuldades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661750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r>
              <a:rPr lang="pt-PT" sz="1400" dirty="0">
                <a:solidFill>
                  <a:prstClr val="black"/>
                </a:solidFill>
                <a:latin typeface="Comic Sans MS" pitchFamily="66" charset="0"/>
              </a:rPr>
              <a:t>Diversificação curricular: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PT" dirty="0" smtClean="0"/>
              <a:t>Recusa de </a:t>
            </a:r>
            <a:r>
              <a:rPr lang="pt-PT" dirty="0" smtClean="0"/>
              <a:t>alunos </a:t>
            </a:r>
            <a:r>
              <a:rPr lang="pt-PT" dirty="0" smtClean="0"/>
              <a:t>que falam de:</a:t>
            </a:r>
          </a:p>
          <a:p>
            <a:pPr marL="571500" indent="-571500">
              <a:buAutoNum type="romanLcParenBoth"/>
            </a:pPr>
            <a:r>
              <a:rPr lang="pt-PT" dirty="0" smtClean="0"/>
              <a:t>‘alunos inferiorizados’; de se sentirem ‘menores’, olhados como ‘gente rebelde que não fez nada no ensino normal’ e ‘pessoal reles que não tem aproveitamento’;</a:t>
            </a:r>
          </a:p>
          <a:p>
            <a:pPr marL="571500" indent="-571500">
              <a:buAutoNum type="romanLcParenBoth"/>
            </a:pPr>
            <a:r>
              <a:rPr lang="pt-PT" dirty="0" smtClean="0"/>
              <a:t>O ensino-problema- as falhas na comunicação, o ritmo acelerado de progressão;  as falhas no atendimento às dificuldades;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074094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sz="1600" dirty="0" smtClean="0">
                <a:latin typeface="Comic Sans MS" pitchFamily="66" charset="0"/>
              </a:rPr>
              <a:t>II. O que sabemos sobre DC e DP?</a:t>
            </a:r>
            <a:r>
              <a:rPr lang="pt-PT" sz="1600" dirty="0" smtClean="0"/>
              <a:t> </a:t>
            </a:r>
            <a:br>
              <a:rPr lang="pt-PT" sz="1600" dirty="0" smtClean="0"/>
            </a:br>
            <a:r>
              <a:rPr lang="pt-PT" sz="1600" dirty="0" smtClean="0"/>
              <a:t/>
            </a:r>
            <a:br>
              <a:rPr lang="pt-PT" sz="1600" dirty="0" smtClean="0"/>
            </a:br>
            <a:r>
              <a:rPr lang="pt-PT" sz="2000" dirty="0" smtClean="0">
                <a:latin typeface="Comic Sans MS" pitchFamily="66" charset="0"/>
              </a:rPr>
              <a:t>2. Diferenciação pedagógica: práticas que ensaiam caminhos</a:t>
            </a:r>
            <a:br>
              <a:rPr lang="pt-PT" sz="2000" dirty="0" smtClean="0">
                <a:latin typeface="Comic Sans MS" pitchFamily="66" charset="0"/>
              </a:rPr>
            </a:br>
            <a:endParaRPr lang="pt-PT" sz="2000" dirty="0">
              <a:latin typeface="Comic Sans MS" pitchFamily="66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PT" sz="2600" dirty="0" smtClean="0">
                <a:latin typeface="Comic Sans MS" pitchFamily="66" charset="0"/>
              </a:rPr>
              <a:t>- </a:t>
            </a:r>
            <a:r>
              <a:rPr lang="pt-PT" sz="2600" dirty="0" smtClean="0">
                <a:latin typeface="Comic Sans MS" pitchFamily="66" charset="0"/>
              </a:rPr>
              <a:t>“Novos desafios da formação de jovens na sociedade do conhecimento”</a:t>
            </a:r>
          </a:p>
          <a:p>
            <a:pPr>
              <a:buFontTx/>
              <a:buChar char="-"/>
            </a:pPr>
            <a:r>
              <a:rPr lang="pt-PT" sz="2600" dirty="0" smtClean="0">
                <a:latin typeface="Comic Sans MS" pitchFamily="66" charset="0"/>
              </a:rPr>
              <a:t>Portugal, Espanha</a:t>
            </a:r>
            <a:r>
              <a:rPr lang="pt-PT" sz="2600" dirty="0">
                <a:latin typeface="Comic Sans MS" pitchFamily="66" charset="0"/>
              </a:rPr>
              <a:t>, Roménia, Áustria, </a:t>
            </a:r>
            <a:r>
              <a:rPr lang="pt-PT" sz="2600" dirty="0" smtClean="0">
                <a:latin typeface="Comic Sans MS" pitchFamily="66" charset="0"/>
              </a:rPr>
              <a:t>Inglaterra</a:t>
            </a:r>
          </a:p>
          <a:p>
            <a:pPr marL="0" indent="0">
              <a:buNone/>
            </a:pPr>
            <a:endParaRPr lang="pt-PT" sz="2600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pt-PT" sz="2600" dirty="0" smtClean="0">
                <a:latin typeface="Comic Sans MS" pitchFamily="66" charset="0"/>
              </a:rPr>
              <a:t>Dez situações</a:t>
            </a:r>
          </a:p>
          <a:p>
            <a:pPr marL="0" indent="0">
              <a:buNone/>
            </a:pPr>
            <a:endParaRPr lang="pt-PT" sz="2600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pt-PT" sz="2600" dirty="0" smtClean="0">
                <a:latin typeface="Comic Sans MS" pitchFamily="66" charset="0"/>
              </a:rPr>
              <a:t>Quatro pilares:</a:t>
            </a:r>
          </a:p>
          <a:p>
            <a:pPr marL="0" indent="0">
              <a:buNone/>
            </a:pPr>
            <a:endParaRPr lang="pt-PT" sz="2600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pt-PT" sz="2600" dirty="0" smtClean="0">
                <a:latin typeface="Comic Sans MS" pitchFamily="66" charset="0"/>
              </a:rPr>
              <a:t>*</a:t>
            </a:r>
            <a:r>
              <a:rPr lang="pt-PT" sz="2600" dirty="0">
                <a:latin typeface="Comic Sans MS" pitchFamily="66" charset="0"/>
              </a:rPr>
              <a:t>Envolvimento e cooperação</a:t>
            </a:r>
          </a:p>
          <a:p>
            <a:pPr marL="0" indent="0">
              <a:buNone/>
            </a:pPr>
            <a:r>
              <a:rPr lang="pt-PT" sz="2600" dirty="0">
                <a:latin typeface="Comic Sans MS" pitchFamily="66" charset="0"/>
              </a:rPr>
              <a:t>*Capacitação</a:t>
            </a:r>
          </a:p>
          <a:p>
            <a:pPr marL="0" indent="0">
              <a:buNone/>
            </a:pPr>
            <a:r>
              <a:rPr lang="pt-PT" sz="2600" dirty="0">
                <a:latin typeface="Comic Sans MS" pitchFamily="66" charset="0"/>
              </a:rPr>
              <a:t>*Mediação</a:t>
            </a:r>
          </a:p>
          <a:p>
            <a:pPr marL="0" indent="0">
              <a:buNone/>
            </a:pPr>
            <a:r>
              <a:rPr lang="pt-PT" sz="2600" dirty="0" smtClean="0">
                <a:latin typeface="Comic Sans MS" pitchFamily="66" charset="0"/>
              </a:rPr>
              <a:t>*</a:t>
            </a:r>
            <a:r>
              <a:rPr lang="pt-PT" sz="2600" dirty="0">
                <a:latin typeface="Comic Sans MS" pitchFamily="66" charset="0"/>
              </a:rPr>
              <a:t>Qualidade democrática</a:t>
            </a:r>
          </a:p>
          <a:p>
            <a:pPr marL="0" indent="0">
              <a:buNone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8034000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649</Words>
  <Application>Microsoft Office PowerPoint</Application>
  <PresentationFormat>Apresentação no Ecrã 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11</vt:i4>
      </vt:variant>
    </vt:vector>
  </HeadingPairs>
  <TitlesOfParts>
    <vt:vector size="12" baseType="lpstr">
      <vt:lpstr>Tema do Office</vt:lpstr>
      <vt:lpstr>Diversificação curricular vs Diferenciação pedagógica  Respostas educativas para questões/problemas/demandas ≠</vt:lpstr>
      <vt:lpstr>Diversificação curricular vs Diferenciação pedagógica</vt:lpstr>
      <vt:lpstr>Apresentação do PowerPoint</vt:lpstr>
      <vt:lpstr>DPvsDC</vt:lpstr>
      <vt:lpstr>II. O que sabemos sobre DC e DP?</vt:lpstr>
      <vt:lpstr>II. O que sabemos sobre DC e DP?  </vt:lpstr>
      <vt:lpstr>Diversificação curricular:</vt:lpstr>
      <vt:lpstr>Diversificação curricular:</vt:lpstr>
      <vt:lpstr>II. O que sabemos sobre DC e DP?   2. Diferenciação pedagógica: práticas que ensaiam caminhos </vt:lpstr>
      <vt:lpstr>Envolvimento cooperativo </vt:lpstr>
      <vt:lpstr>Capacitação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Diversificação curricular vs Diferenciação pedagógica Respostas educativas: questões/problemas/demandas ≠</dc:title>
  <dc:creator>DCSE-2</dc:creator>
  <cp:lastModifiedBy>DCSE-2</cp:lastModifiedBy>
  <cp:revision>14</cp:revision>
  <dcterms:created xsi:type="dcterms:W3CDTF">2013-02-28T10:09:01Z</dcterms:created>
  <dcterms:modified xsi:type="dcterms:W3CDTF">2013-02-28T14:49:55Z</dcterms:modified>
</cp:coreProperties>
</file>