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handoutMasterIdLst>
    <p:handoutMasterId r:id="rId14"/>
  </p:handoutMasterIdLst>
  <p:sldIdLst>
    <p:sldId id="275" r:id="rId2"/>
    <p:sldId id="276" r:id="rId3"/>
    <p:sldId id="277" r:id="rId4"/>
    <p:sldId id="278" r:id="rId5"/>
    <p:sldId id="297" r:id="rId6"/>
    <p:sldId id="279" r:id="rId7"/>
    <p:sldId id="280" r:id="rId8"/>
    <p:sldId id="281" r:id="rId9"/>
    <p:sldId id="282" r:id="rId10"/>
    <p:sldId id="294" r:id="rId11"/>
    <p:sldId id="296" r:id="rId12"/>
    <p:sldId id="295" r:id="rId13"/>
  </p:sldIdLst>
  <p:sldSz cx="9144000" cy="6858000" type="screen4x3"/>
  <p:notesSz cx="6877050" cy="1000125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84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96F58-67C5-4B96-A0B0-4FDC2F8BC30D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46A49-AC72-4F7A-8B3B-C8501413F4EF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7676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8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02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3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7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5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36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46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13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8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1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18-05-2015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115E22B-A70E-4BBA-87F4-52B555668AB9}" type="datetimeFigureOut">
              <a:rPr lang="pt-P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18-05-2015</a:t>
            </a:fld>
            <a:endParaRPr lang="pt-P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F1EA2EF-47AF-486F-9617-DE00D50A6219}" type="slidenum">
              <a:rPr lang="pt-P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P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87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7584" y="5013176"/>
            <a:ext cx="750093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b="1" i="1" dirty="0" smtClean="0">
                <a:solidFill>
                  <a:schemeClr val="accent4">
                    <a:lumMod val="50000"/>
                  </a:schemeClr>
                </a:solidFill>
              </a:rPr>
              <a:t>José </a:t>
            </a:r>
            <a:r>
              <a:rPr lang="pt-PT" b="1" i="1" dirty="0">
                <a:solidFill>
                  <a:schemeClr val="accent4">
                    <a:lumMod val="50000"/>
                  </a:schemeClr>
                </a:solidFill>
              </a:rPr>
              <a:t>Morgado – ISPA – </a:t>
            </a:r>
            <a:r>
              <a:rPr lang="pt-PT" b="1" i="1" dirty="0" smtClean="0">
                <a:solidFill>
                  <a:schemeClr val="accent4">
                    <a:lumMod val="50000"/>
                  </a:schemeClr>
                </a:solidFill>
              </a:rPr>
              <a:t>IU</a:t>
            </a:r>
            <a:endParaRPr lang="pt-PT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José Morgado\Desktop\viseu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260648"/>
            <a:ext cx="4697851" cy="3024336"/>
          </a:xfrm>
          <a:prstGeom prst="rect">
            <a:avLst/>
          </a:prstGeom>
          <a:noFill/>
        </p:spPr>
      </p:pic>
      <p:pic>
        <p:nvPicPr>
          <p:cNvPr id="2" name="Picture 3" descr="C:\Users\José Morgado\Desktop\vise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4461" y="3429000"/>
            <a:ext cx="3554099" cy="14411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155679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1">
                    <a:lumMod val="75000"/>
                  </a:schemeClr>
                </a:solidFill>
              </a:rPr>
              <a:t>Qualidade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33569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1">
                    <a:lumMod val="75000"/>
                  </a:schemeClr>
                </a:solidFill>
              </a:rPr>
              <a:t>Inclusão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203848" y="1124744"/>
            <a:ext cx="0" cy="33843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63888" y="620688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6">
                    <a:lumMod val="50000"/>
                  </a:schemeClr>
                </a:solidFill>
              </a:rPr>
              <a:t>Valores e Conceitos</a:t>
            </a:r>
            <a:endParaRPr lang="pt-PT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2132856"/>
            <a:ext cx="2206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6">
                    <a:lumMod val="50000"/>
                  </a:schemeClr>
                </a:solidFill>
              </a:rPr>
              <a:t>Autonomia</a:t>
            </a:r>
            <a:endParaRPr lang="pt-PT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35896" y="3164583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6">
                    <a:lumMod val="50000"/>
                  </a:schemeClr>
                </a:solidFill>
              </a:rPr>
              <a:t>Cooperação</a:t>
            </a:r>
            <a:endParaRPr lang="pt-PT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63888" y="414908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6">
                    <a:lumMod val="50000"/>
                  </a:schemeClr>
                </a:solidFill>
              </a:rPr>
              <a:t>Diferenciação</a:t>
            </a:r>
            <a:endParaRPr lang="pt-PT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228184" y="1124744"/>
            <a:ext cx="0" cy="32403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72200" y="1628800"/>
            <a:ext cx="2664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2">
                    <a:lumMod val="50000"/>
                  </a:schemeClr>
                </a:solidFill>
              </a:rPr>
              <a:t>Currículos</a:t>
            </a:r>
          </a:p>
          <a:p>
            <a:r>
              <a:rPr lang="pt-PT" sz="2800" b="1" dirty="0" smtClean="0">
                <a:solidFill>
                  <a:schemeClr val="accent2">
                    <a:lumMod val="50000"/>
                  </a:schemeClr>
                </a:solidFill>
              </a:rPr>
              <a:t>(Organização, natureza e conteúdos)</a:t>
            </a:r>
            <a:endParaRPr lang="pt-PT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56" y="42930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Avaliação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1619672" y="2924944"/>
            <a:ext cx="484632" cy="402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Down Arrow 22"/>
          <p:cNvSpPr/>
          <p:nvPr/>
        </p:nvSpPr>
        <p:spPr>
          <a:xfrm rot="10800000">
            <a:off x="1619672" y="2060848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881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03648" y="188640"/>
            <a:ext cx="6264275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3600" b="1" dirty="0" smtClean="0">
                <a:solidFill>
                  <a:schemeClr val="accent4">
                    <a:lumMod val="50000"/>
                  </a:schemeClr>
                </a:solidFill>
              </a:rPr>
              <a:t>ORGANIZAÇÃO DA INTERVENÇÃO</a:t>
            </a:r>
            <a:endParaRPr lang="pt-PT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331640" y="1988840"/>
            <a:ext cx="4249737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sz="4400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. </a:t>
            </a:r>
            <a:r>
              <a:rPr lang="pt-PT" sz="3200" b="1" dirty="0" smtClean="0">
                <a:solidFill>
                  <a:schemeClr val="accent2">
                    <a:lumMod val="50000"/>
                  </a:schemeClr>
                </a:solidFill>
              </a:rPr>
              <a:t>AVALIAÇÃO</a:t>
            </a:r>
            <a:endParaRPr lang="pt-PT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331640" y="3068340"/>
            <a:ext cx="4392612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sz="4400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. </a:t>
            </a:r>
            <a:r>
              <a:rPr lang="pt-PT" sz="3200" b="1" dirty="0" smtClean="0">
                <a:solidFill>
                  <a:schemeClr val="accent2">
                    <a:lumMod val="50000"/>
                  </a:schemeClr>
                </a:solidFill>
              </a:rPr>
              <a:t>PLANEAMENTO</a:t>
            </a:r>
            <a:endParaRPr lang="pt-PT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331640" y="4149428"/>
            <a:ext cx="6337300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sz="4400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. </a:t>
            </a:r>
            <a:r>
              <a:rPr lang="pt-PT" sz="3200" b="1" dirty="0" smtClean="0">
                <a:solidFill>
                  <a:schemeClr val="accent2">
                    <a:lumMod val="50000"/>
                  </a:schemeClr>
                </a:solidFill>
              </a:rPr>
              <a:t>INTERVENÇÃO </a:t>
            </a:r>
            <a:r>
              <a:rPr lang="pt-PT" sz="3200" b="1" dirty="0">
                <a:solidFill>
                  <a:schemeClr val="accent2">
                    <a:lumMod val="50000"/>
                  </a:schemeClr>
                </a:solidFill>
              </a:rPr>
              <a:t>REGULADA</a:t>
            </a: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258987" y="2853209"/>
            <a:ext cx="6781800" cy="116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800" b="1">
                <a:solidFill>
                  <a:srgbClr val="002060"/>
                </a:solidFill>
              </a:rPr>
              <a:t>jmorgado@ispa.pt</a:t>
            </a:r>
          </a:p>
          <a:p>
            <a:pPr algn="ctr">
              <a:spcBef>
                <a:spcPct val="50000"/>
              </a:spcBef>
            </a:pPr>
            <a:r>
              <a:rPr lang="pt-PT" sz="2800" b="1">
                <a:solidFill>
                  <a:srgbClr val="002060"/>
                </a:solidFill>
              </a:rPr>
              <a:t>http://atentainquietude.blogspot.com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979712" y="1484784"/>
            <a:ext cx="5329237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sz="3600" b="1" i="1">
                <a:solidFill>
                  <a:schemeClr val="accent2">
                    <a:lumMod val="50000"/>
                  </a:schemeClr>
                </a:solidFill>
              </a:rPr>
              <a:t>Obrigado pela atenção</a:t>
            </a: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772816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chemeClr val="accent5">
                    <a:lumMod val="50000"/>
                  </a:schemeClr>
                </a:solidFill>
              </a:rPr>
              <a:t>A história da democracia pode ser escrita como uma contínua luta pela inclusão </a:t>
            </a:r>
            <a:r>
              <a:rPr lang="pt-PT" sz="2800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pt-PT" sz="2800" dirty="0" err="1" smtClean="0">
                <a:solidFill>
                  <a:schemeClr val="accent5">
                    <a:lumMod val="50000"/>
                  </a:schemeClr>
                </a:solidFill>
              </a:rPr>
              <a:t>Biesta</a:t>
            </a:r>
            <a:r>
              <a:rPr lang="pt-PT" sz="28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pt-PT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PT" sz="2800" dirty="0" smtClean="0">
                <a:solidFill>
                  <a:schemeClr val="accent5">
                    <a:lumMod val="50000"/>
                  </a:schemeClr>
                </a:solidFill>
              </a:rPr>
              <a:t>2010)</a:t>
            </a:r>
            <a:endParaRPr lang="pt-PT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Equidade - garantia 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dos direitos de todas as crianças à </a:t>
            </a: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educação. (Unesco, 2010)</a:t>
            </a:r>
            <a:endParaRPr lang="pt-PT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1772816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Inclusão – resposta à diversidade 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de necessidades </a:t>
            </a: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de 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todos os alunos, através </a:t>
            </a: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da </a:t>
            </a:r>
            <a:r>
              <a:rPr lang="pt-PT" sz="2800" b="1" u="sng" dirty="0">
                <a:solidFill>
                  <a:schemeClr val="accent4">
                    <a:lumMod val="50000"/>
                  </a:schemeClr>
                </a:solidFill>
              </a:rPr>
              <a:t>participação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nas aprendizagens, culturas 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e</a:t>
            </a:r>
            <a:b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comunidades, reduzindo a 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exclusão </a:t>
            </a: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da </a:t>
            </a:r>
            <a:r>
              <a:rPr lang="pt-PT" sz="2800" b="1" dirty="0">
                <a:solidFill>
                  <a:schemeClr val="accent4">
                    <a:lumMod val="50000"/>
                  </a:schemeClr>
                </a:solidFill>
              </a:rPr>
              <a:t>e dentro da educação. </a:t>
            </a:r>
            <a:r>
              <a:rPr lang="pt-PT" sz="2800" b="1" dirty="0" smtClean="0">
                <a:solidFill>
                  <a:schemeClr val="accent4">
                    <a:lumMod val="50000"/>
                  </a:schemeClr>
                </a:solidFill>
              </a:rPr>
              <a:t>(Unesco, 2010)</a:t>
            </a:r>
            <a:endParaRPr lang="pt-PT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429309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chemeClr val="accent6">
                    <a:lumMod val="50000"/>
                  </a:schemeClr>
                </a:solidFill>
              </a:rPr>
              <a:t>PARTICIPAÇÃO COMO CRITÉRIO ESSENCIAL DE INCLUSÃO</a:t>
            </a:r>
            <a:endParaRPr lang="pt-PT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7544" y="1124744"/>
            <a:ext cx="8280400" cy="3387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sz="3600" dirty="0" smtClean="0">
                <a:solidFill>
                  <a:schemeClr val="accent5">
                    <a:lumMod val="50000"/>
                  </a:schemeClr>
                </a:solidFill>
                <a:sym typeface="Wingdings" pitchFamily="2" charset="2"/>
              </a:rPr>
              <a:t>A </a:t>
            </a:r>
            <a:r>
              <a:rPr lang="pt-PT" sz="3600" dirty="0">
                <a:solidFill>
                  <a:schemeClr val="accent5">
                    <a:lumMod val="50000"/>
                  </a:schemeClr>
                </a:solidFill>
              </a:rPr>
              <a:t>educação inclusiva decorre do </a:t>
            </a:r>
            <a:r>
              <a:rPr lang="pt-PT" sz="3600" b="1" u="sng" dirty="0">
                <a:solidFill>
                  <a:schemeClr val="accent5">
                    <a:lumMod val="50000"/>
                  </a:schemeClr>
                </a:solidFill>
              </a:rPr>
              <a:t>direito à educação de qualidade</a:t>
            </a:r>
            <a:r>
              <a:rPr lang="pt-PT" sz="3600" dirty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pt-PT" sz="3600" b="1" u="sng" dirty="0">
                <a:solidFill>
                  <a:schemeClr val="accent5">
                    <a:lumMod val="50000"/>
                  </a:schemeClr>
                </a:solidFill>
              </a:rPr>
              <a:t>todos</a:t>
            </a:r>
            <a:r>
              <a:rPr lang="pt-PT" sz="3600" dirty="0">
                <a:solidFill>
                  <a:schemeClr val="accent5">
                    <a:lumMod val="50000"/>
                  </a:schemeClr>
                </a:solidFill>
              </a:rPr>
              <a:t> os alunos – não se trata de uma opção científica ou de um conjunto de procedimentos de natureza técnica ou pedagógica</a:t>
            </a: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5536" y="2348880"/>
            <a:ext cx="8569325" cy="1754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2800" b="1" dirty="0">
                <a:solidFill>
                  <a:schemeClr val="accent5">
                    <a:lumMod val="50000"/>
                  </a:schemeClr>
                </a:solidFill>
              </a:rPr>
              <a:t>Programas e práticas ineficazes geram equívocos e produzem fracasso e frustração em alunos, famílias e profissionais </a:t>
            </a:r>
            <a:r>
              <a:rPr lang="pt-PT" sz="2400" b="1" dirty="0">
                <a:solidFill>
                  <a:schemeClr val="accent5">
                    <a:lumMod val="50000"/>
                  </a:schemeClr>
                </a:solidFill>
              </a:rPr>
              <a:t>(alunos integrados, “entregados” ou entregues a si próprios)</a:t>
            </a:r>
            <a:endParaRPr lang="pt-PT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620688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chemeClr val="accent5">
                    <a:lumMod val="50000"/>
                  </a:schemeClr>
                </a:solidFill>
              </a:rPr>
              <a:t>A EXIGÊNCIA ÉTICA DA QUALIDADE</a:t>
            </a:r>
            <a:endParaRPr lang="pt-PT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764704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chemeClr val="accent5">
                    <a:lumMod val="75000"/>
                  </a:schemeClr>
                </a:solidFill>
              </a:rPr>
              <a:t>A EDUCAÇÃO</a:t>
            </a:r>
            <a:endParaRPr lang="pt-PT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1844824"/>
            <a:ext cx="6768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PT" sz="3200" b="1" dirty="0" smtClean="0">
                <a:solidFill>
                  <a:schemeClr val="accent5">
                    <a:lumMod val="50000"/>
                  </a:schemeClr>
                </a:solidFill>
              </a:rPr>
              <a:t> QUALIFICAÇÃO</a:t>
            </a:r>
          </a:p>
          <a:p>
            <a:pPr>
              <a:buFontTx/>
              <a:buChar char="-"/>
            </a:pPr>
            <a:endParaRPr lang="pt-PT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pt-PT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PT" sz="3200" b="1" dirty="0" smtClean="0">
                <a:solidFill>
                  <a:schemeClr val="accent5">
                    <a:lumMod val="50000"/>
                  </a:schemeClr>
                </a:solidFill>
              </a:rPr>
              <a:t>SOCIALIZAÇÃO</a:t>
            </a:r>
          </a:p>
          <a:p>
            <a:pPr>
              <a:buFontTx/>
              <a:buChar char="-"/>
            </a:pPr>
            <a:endParaRPr lang="pt-PT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pt-PT" sz="3200" b="1" dirty="0" smtClean="0">
                <a:solidFill>
                  <a:schemeClr val="accent5">
                    <a:lumMod val="50000"/>
                  </a:schemeClr>
                </a:solidFill>
              </a:rPr>
              <a:t> CONSTRUÇÃO PESSOAL (AUTONOMIA)</a:t>
            </a:r>
            <a:endParaRPr lang="pt-PT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88640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5">
                    <a:lumMod val="75000"/>
                  </a:schemeClr>
                </a:solidFill>
              </a:rPr>
              <a:t>O DECLÍNIO DA EDUCAÇÃO – A SOBERANIA DA APRENDIZAGEM</a:t>
            </a:r>
            <a:endParaRPr lang="pt-PT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4847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1">
                    <a:lumMod val="50000"/>
                  </a:schemeClr>
                </a:solidFill>
              </a:rPr>
              <a:t>“EDUCATION”  </a:t>
            </a:r>
            <a:endParaRPr lang="pt-P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491880" y="1638382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b="1"/>
          </a:p>
        </p:txBody>
      </p:sp>
      <p:sp>
        <p:nvSpPr>
          <p:cNvPr id="13" name="TextBox 12"/>
          <p:cNvSpPr txBox="1"/>
          <p:nvPr/>
        </p:nvSpPr>
        <p:spPr>
          <a:xfrm>
            <a:off x="5148064" y="148478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1">
                    <a:lumMod val="50000"/>
                  </a:schemeClr>
                </a:solidFill>
              </a:rPr>
              <a:t>“LEARNIFICATION”</a:t>
            </a:r>
            <a:endParaRPr lang="pt-P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2492896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6">
                    <a:lumMod val="50000"/>
                  </a:schemeClr>
                </a:solidFill>
              </a:rPr>
              <a:t>A SOBREVALORIZAÇÃO DO RESULTADO EM DETRIMENTO DO PROCESSO</a:t>
            </a:r>
            <a:endParaRPr lang="pt-PT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8" y="4221088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Educação permanente </a:t>
            </a:r>
            <a:endParaRPr lang="pt-PT" sz="2800" b="1" dirty="0"/>
          </a:p>
        </p:txBody>
      </p:sp>
      <p:sp>
        <p:nvSpPr>
          <p:cNvPr id="16" name="Right Arrow 15"/>
          <p:cNvSpPr/>
          <p:nvPr/>
        </p:nvSpPr>
        <p:spPr>
          <a:xfrm>
            <a:off x="3995936" y="450912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b="1"/>
          </a:p>
        </p:txBody>
      </p:sp>
      <p:sp>
        <p:nvSpPr>
          <p:cNvPr id="17" name="TextBox 16"/>
          <p:cNvSpPr txBox="1"/>
          <p:nvPr/>
        </p:nvSpPr>
        <p:spPr>
          <a:xfrm>
            <a:off x="5076056" y="4149080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Aprendizagem ao longo da vida</a:t>
            </a:r>
            <a:endParaRPr lang="pt-PT" sz="2800" b="1" dirty="0"/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62068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chemeClr val="accent6">
                    <a:lumMod val="50000"/>
                  </a:schemeClr>
                </a:solidFill>
              </a:rPr>
              <a:t> A OBSESSÃO COM A MEDIDA</a:t>
            </a:r>
            <a:endParaRPr lang="pt-PT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132856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chemeClr val="accent3">
                    <a:lumMod val="50000"/>
                  </a:schemeClr>
                </a:solidFill>
              </a:rPr>
              <a:t>Valorizamos o que medimos ou medimos o que valorizamos - rankings </a:t>
            </a:r>
            <a:endParaRPr lang="pt-PT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407707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1">
                    <a:lumMod val="50000"/>
                  </a:schemeClr>
                </a:solidFill>
              </a:rPr>
              <a:t>Os riscos da exclusão – “darwinismo” social e educativo</a:t>
            </a:r>
            <a:endParaRPr lang="pt-P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rgbClr val="B71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2" y="5783421"/>
            <a:ext cx="2520280" cy="1029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16824" y="54039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José Morgado </a:t>
            </a:r>
            <a:r>
              <a:rPr lang="pt-P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. </a:t>
            </a:r>
            <a:r>
              <a:rPr lang="pt-P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eorgia" pitchFamily="18" charset="0"/>
                <a:ea typeface="Lucida Grande" pitchFamily="2" charset="0"/>
                <a:cs typeface="Lucida Grande" pitchFamily="2" charset="0"/>
              </a:rPr>
              <a:t>2015</a:t>
            </a:r>
            <a:endParaRPr lang="pt-PT" sz="1600" dirty="0">
              <a:solidFill>
                <a:prstClr val="black">
                  <a:lumMod val="75000"/>
                  <a:lumOff val="25000"/>
                </a:prstClr>
              </a:solidFill>
              <a:latin typeface="Georgia" pitchFamily="18" charset="0"/>
              <a:ea typeface="Lucida Grande" pitchFamily="2" charset="0"/>
              <a:cs typeface="Lucida Grande" pitchFamily="2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7544" y="3356992"/>
            <a:ext cx="7921625" cy="18466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3600" b="1" dirty="0">
                <a:solidFill>
                  <a:schemeClr val="accent5">
                    <a:lumMod val="50000"/>
                  </a:schemeClr>
                </a:solidFill>
              </a:rPr>
              <a:t>ELEGIBILIDADE DO </a:t>
            </a:r>
            <a:r>
              <a:rPr lang="pt-PT" sz="3600" b="1" u="sng" dirty="0">
                <a:solidFill>
                  <a:schemeClr val="accent5">
                    <a:lumMod val="50000"/>
                  </a:schemeClr>
                </a:solidFill>
              </a:rPr>
              <a:t>ALUNO</a:t>
            </a:r>
            <a:r>
              <a:rPr lang="pt-PT" sz="3600" b="1" dirty="0">
                <a:solidFill>
                  <a:schemeClr val="accent5">
                    <a:lumMod val="50000"/>
                  </a:schemeClr>
                </a:solidFill>
              </a:rPr>
              <a:t> OU ELEGIBILIDADE DA </a:t>
            </a:r>
            <a:r>
              <a:rPr lang="pt-PT" sz="3600" b="1" u="sng" dirty="0">
                <a:solidFill>
                  <a:schemeClr val="accent5">
                    <a:lumMod val="50000"/>
                  </a:schemeClr>
                </a:solidFill>
              </a:rPr>
              <a:t>RESPOSTA</a:t>
            </a:r>
            <a:r>
              <a:rPr lang="pt-PT" sz="3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PT" sz="3600" b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pt-PT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pt-PT" sz="2800" b="1" dirty="0" smtClean="0">
                <a:solidFill>
                  <a:schemeClr val="accent5">
                    <a:lumMod val="50000"/>
                  </a:schemeClr>
                </a:solidFill>
              </a:rPr>
              <a:t>Currículo - Participação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23528" y="332656"/>
            <a:ext cx="8569325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sz="3200" b="1" dirty="0" smtClean="0">
                <a:solidFill>
                  <a:srgbClr val="800000"/>
                </a:solidFill>
              </a:rPr>
              <a:t>As </a:t>
            </a:r>
            <a:r>
              <a:rPr lang="pt-PT" sz="3200" b="1" dirty="0">
                <a:solidFill>
                  <a:srgbClr val="800000"/>
                </a:solidFill>
              </a:rPr>
              <a:t>dificuldades educativas definem-se num quadro de relação entre as experiências, capacidades, dificuldades e competências do aluno e aquilo que a escola lhe oferece e/ou solicita</a:t>
            </a:r>
          </a:p>
        </p:txBody>
      </p:sp>
    </p:spTree>
    <p:extLst>
      <p:ext uri="{BB962C8B-B14F-4D97-AF65-F5344CB8AC3E}">
        <p14:creationId xmlns:p14="http://schemas.microsoft.com/office/powerpoint/2010/main" val="30065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326</Words>
  <Application>Microsoft Office PowerPoint</Application>
  <PresentationFormat>Apresentação no Ecrã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José Morgado</dc:creator>
  <cp:lastModifiedBy>JPGO</cp:lastModifiedBy>
  <cp:revision>54</cp:revision>
  <dcterms:created xsi:type="dcterms:W3CDTF">2010-02-03T23:38:59Z</dcterms:created>
  <dcterms:modified xsi:type="dcterms:W3CDTF">2015-05-18T22:41:48Z</dcterms:modified>
</cp:coreProperties>
</file>